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329" r:id="rId2"/>
    <p:sldId id="309" r:id="rId3"/>
    <p:sldId id="311" r:id="rId4"/>
    <p:sldId id="312" r:id="rId5"/>
    <p:sldId id="313" r:id="rId6"/>
    <p:sldId id="314" r:id="rId7"/>
    <p:sldId id="315" r:id="rId8"/>
    <p:sldId id="317" r:id="rId9"/>
    <p:sldId id="318" r:id="rId10"/>
    <p:sldId id="319" r:id="rId11"/>
    <p:sldId id="320" r:id="rId12"/>
    <p:sldId id="321" r:id="rId13"/>
    <p:sldId id="322" r:id="rId14"/>
    <p:sldId id="323" r:id="rId15"/>
    <p:sldId id="324" r:id="rId16"/>
    <p:sldId id="325" r:id="rId17"/>
    <p:sldId id="326" r:id="rId18"/>
    <p:sldId id="327" r:id="rId19"/>
    <p:sldId id="335" r:id="rId20"/>
    <p:sldId id="331" r:id="rId21"/>
    <p:sldId id="332" r:id="rId22"/>
    <p:sldId id="333" r:id="rId23"/>
    <p:sldId id="334" r:id="rId24"/>
    <p:sldId id="330" r:id="rId25"/>
  </p:sldIdLst>
  <p:sldSz cx="6858000" cy="9144000" type="screen4x3"/>
  <p:notesSz cx="6669088" cy="9926638"/>
  <p:embeddedFontLst>
    <p:embeddedFont>
      <p:font typeface="Agency FB" panose="020B0503020202020204" pitchFamily="34" charset="0"/>
      <p:regular r:id="rId27"/>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p:cViewPr>
        <p:scale>
          <a:sx n="40" d="100"/>
          <a:sy n="40" d="100"/>
        </p:scale>
        <p:origin x="1782" y="270"/>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90665"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776866" y="0"/>
            <a:ext cx="2890665" cy="496888"/>
          </a:xfrm>
          <a:prstGeom prst="rect">
            <a:avLst/>
          </a:prstGeom>
        </p:spPr>
        <p:txBody>
          <a:bodyPr vert="horz" lIns="91440" tIns="45720" rIns="91440" bIns="45720" rtlCol="0"/>
          <a:lstStyle>
            <a:lvl1pPr algn="r">
              <a:defRPr sz="1200"/>
            </a:lvl1pPr>
          </a:lstStyle>
          <a:p>
            <a:fld id="{64D7EC4A-A43E-4587-A026-E9A5B23868FA}" type="datetimeFigureOut">
              <a:rPr lang="es-ES" smtClean="0"/>
              <a:t>08/02/2023</a:t>
            </a:fld>
            <a:endParaRPr lang="es-ES"/>
          </a:p>
        </p:txBody>
      </p:sp>
      <p:sp>
        <p:nvSpPr>
          <p:cNvPr id="4" name="Marcador de imagen de diapositiva 3"/>
          <p:cNvSpPr>
            <a:spLocks noGrp="1" noRot="1" noChangeAspect="1"/>
          </p:cNvSpPr>
          <p:nvPr>
            <p:ph type="sldImg" idx="2"/>
          </p:nvPr>
        </p:nvSpPr>
        <p:spPr>
          <a:xfrm>
            <a:off x="2079625" y="1241425"/>
            <a:ext cx="2509838"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66598" y="4776789"/>
            <a:ext cx="5335893" cy="3908425"/>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9429750"/>
            <a:ext cx="2890665" cy="496888"/>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776866" y="9429750"/>
            <a:ext cx="2890665" cy="496888"/>
          </a:xfrm>
          <a:prstGeom prst="rect">
            <a:avLst/>
          </a:prstGeom>
        </p:spPr>
        <p:txBody>
          <a:bodyPr vert="horz" lIns="91440" tIns="45720" rIns="91440" bIns="45720" rtlCol="0" anchor="b"/>
          <a:lstStyle>
            <a:lvl1pPr algn="r">
              <a:defRPr sz="1200"/>
            </a:lvl1pPr>
          </a:lstStyle>
          <a:p>
            <a:fld id="{EEA795BB-AD3E-4288-836E-211689ED158E}" type="slidenum">
              <a:rPr lang="es-ES" smtClean="0"/>
              <a:t>‹Nº›</a:t>
            </a:fld>
            <a:endParaRPr lang="es-ES"/>
          </a:p>
        </p:txBody>
      </p:sp>
    </p:spTree>
    <p:extLst>
      <p:ext uri="{BB962C8B-B14F-4D97-AF65-F5344CB8AC3E}">
        <p14:creationId xmlns:p14="http://schemas.microsoft.com/office/powerpoint/2010/main" val="158394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6 han sido palabras de ella? Por </a:t>
            </a:r>
            <a:r>
              <a:rPr lang="es-ES" smtClean="0"/>
              <a:t>ponerlo entrecomillado</a:t>
            </a:r>
            <a:endParaRPr lang="es-ES"/>
          </a:p>
        </p:txBody>
      </p:sp>
      <p:sp>
        <p:nvSpPr>
          <p:cNvPr id="4" name="Marcador de número de diapositiva 3"/>
          <p:cNvSpPr>
            <a:spLocks noGrp="1"/>
          </p:cNvSpPr>
          <p:nvPr>
            <p:ph type="sldNum" sz="quarter" idx="10"/>
          </p:nvPr>
        </p:nvSpPr>
        <p:spPr/>
        <p:txBody>
          <a:bodyPr/>
          <a:lstStyle/>
          <a:p>
            <a:fld id="{EEA795BB-AD3E-4288-836E-211689ED158E}" type="slidenum">
              <a:rPr lang="es-ES" smtClean="0"/>
              <a:t>2</a:t>
            </a:fld>
            <a:endParaRPr lang="es-ES"/>
          </a:p>
        </p:txBody>
      </p:sp>
    </p:spTree>
    <p:extLst>
      <p:ext uri="{BB962C8B-B14F-4D97-AF65-F5344CB8AC3E}">
        <p14:creationId xmlns:p14="http://schemas.microsoft.com/office/powerpoint/2010/main" val="2098796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6 han sido palabras de ella? Por </a:t>
            </a:r>
            <a:r>
              <a:rPr lang="es-ES"/>
              <a:t>ponerlo entrecomillado</a:t>
            </a:r>
          </a:p>
        </p:txBody>
      </p:sp>
      <p:sp>
        <p:nvSpPr>
          <p:cNvPr id="4" name="Marcador de número de diapositiva 3"/>
          <p:cNvSpPr>
            <a:spLocks noGrp="1"/>
          </p:cNvSpPr>
          <p:nvPr>
            <p:ph type="sldNum" sz="quarter" idx="10"/>
          </p:nvPr>
        </p:nvSpPr>
        <p:spPr/>
        <p:txBody>
          <a:bodyPr/>
          <a:lstStyle/>
          <a:p>
            <a:fld id="{EEA795BB-AD3E-4288-836E-211689ED158E}" type="slidenum">
              <a:rPr lang="es-ES" smtClean="0"/>
              <a:t>17</a:t>
            </a:fld>
            <a:endParaRPr lang="es-ES"/>
          </a:p>
        </p:txBody>
      </p:sp>
    </p:spTree>
    <p:extLst>
      <p:ext uri="{BB962C8B-B14F-4D97-AF65-F5344CB8AC3E}">
        <p14:creationId xmlns:p14="http://schemas.microsoft.com/office/powerpoint/2010/main" val="2159844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6 han sido palabras de ella? Por </a:t>
            </a:r>
            <a:r>
              <a:rPr lang="es-ES" smtClean="0"/>
              <a:t>ponerlo entrecomillado</a:t>
            </a:r>
            <a:endParaRPr lang="es-ES"/>
          </a:p>
        </p:txBody>
      </p:sp>
      <p:sp>
        <p:nvSpPr>
          <p:cNvPr id="4" name="Marcador de número de diapositiva 3"/>
          <p:cNvSpPr>
            <a:spLocks noGrp="1"/>
          </p:cNvSpPr>
          <p:nvPr>
            <p:ph type="sldNum" sz="quarter" idx="10"/>
          </p:nvPr>
        </p:nvSpPr>
        <p:spPr/>
        <p:txBody>
          <a:bodyPr/>
          <a:lstStyle/>
          <a:p>
            <a:fld id="{EEA795BB-AD3E-4288-836E-211689ED158E}" type="slidenum">
              <a:rPr lang="es-ES" smtClean="0"/>
              <a:t>20</a:t>
            </a:fld>
            <a:endParaRPr lang="es-ES"/>
          </a:p>
        </p:txBody>
      </p:sp>
    </p:spTree>
    <p:extLst>
      <p:ext uri="{BB962C8B-B14F-4D97-AF65-F5344CB8AC3E}">
        <p14:creationId xmlns:p14="http://schemas.microsoft.com/office/powerpoint/2010/main" val="1332291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EA795BB-AD3E-4288-836E-211689ED158E}" type="slidenum">
              <a:rPr lang="es-ES" smtClean="0"/>
              <a:t>21</a:t>
            </a:fld>
            <a:endParaRPr lang="es-ES"/>
          </a:p>
        </p:txBody>
      </p:sp>
    </p:spTree>
    <p:extLst>
      <p:ext uri="{BB962C8B-B14F-4D97-AF65-F5344CB8AC3E}">
        <p14:creationId xmlns:p14="http://schemas.microsoft.com/office/powerpoint/2010/main" val="386799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Baja un poquito el cuadro del punto 6 para que las</a:t>
            </a:r>
            <a:r>
              <a:rPr lang="es-ES" baseline="0" dirty="0"/>
              <a:t> separaciones entre cuadros estén equidistantes</a:t>
            </a:r>
            <a:endParaRPr lang="es-ES" dirty="0"/>
          </a:p>
        </p:txBody>
      </p:sp>
      <p:sp>
        <p:nvSpPr>
          <p:cNvPr id="4" name="Marcador de número de diapositiva 3"/>
          <p:cNvSpPr>
            <a:spLocks noGrp="1"/>
          </p:cNvSpPr>
          <p:nvPr>
            <p:ph type="sldNum" sz="quarter" idx="10"/>
          </p:nvPr>
        </p:nvSpPr>
        <p:spPr/>
        <p:txBody>
          <a:bodyPr/>
          <a:lstStyle/>
          <a:p>
            <a:fld id="{EEA795BB-AD3E-4288-836E-211689ED158E}" type="slidenum">
              <a:rPr lang="es-ES" smtClean="0"/>
              <a:t>23</a:t>
            </a:fld>
            <a:endParaRPr lang="es-ES"/>
          </a:p>
        </p:txBody>
      </p:sp>
    </p:spTree>
    <p:extLst>
      <p:ext uri="{BB962C8B-B14F-4D97-AF65-F5344CB8AC3E}">
        <p14:creationId xmlns:p14="http://schemas.microsoft.com/office/powerpoint/2010/main" val="454539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Baja un poquito el cuadro del punto 6 para que las</a:t>
            </a:r>
            <a:r>
              <a:rPr lang="es-ES" baseline="0" dirty="0" smtClean="0"/>
              <a:t> separaciones entre cuadros estén equidistantes</a:t>
            </a:r>
            <a:endParaRPr lang="es-ES" dirty="0"/>
          </a:p>
        </p:txBody>
      </p:sp>
      <p:sp>
        <p:nvSpPr>
          <p:cNvPr id="4" name="Marcador de número de diapositiva 3"/>
          <p:cNvSpPr>
            <a:spLocks noGrp="1"/>
          </p:cNvSpPr>
          <p:nvPr>
            <p:ph type="sldNum" sz="quarter" idx="10"/>
          </p:nvPr>
        </p:nvSpPr>
        <p:spPr/>
        <p:txBody>
          <a:bodyPr/>
          <a:lstStyle/>
          <a:p>
            <a:fld id="{EEA795BB-AD3E-4288-836E-211689ED158E}" type="slidenum">
              <a:rPr lang="es-ES" smtClean="0"/>
              <a:t>7</a:t>
            </a:fld>
            <a:endParaRPr lang="es-ES"/>
          </a:p>
        </p:txBody>
      </p:sp>
    </p:spTree>
    <p:extLst>
      <p:ext uri="{BB962C8B-B14F-4D97-AF65-F5344CB8AC3E}">
        <p14:creationId xmlns:p14="http://schemas.microsoft.com/office/powerpoint/2010/main" val="3967008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795BB-AD3E-4288-836E-211689ED158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900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A795BB-AD3E-4288-836E-211689ED158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81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6 han sido palabras de ella? Por </a:t>
            </a:r>
            <a:r>
              <a:rPr lang="es-ES"/>
              <a:t>ponerlo entrecomillado</a:t>
            </a:r>
          </a:p>
        </p:txBody>
      </p:sp>
      <p:sp>
        <p:nvSpPr>
          <p:cNvPr id="4" name="Marcador de número de diapositiva 3"/>
          <p:cNvSpPr>
            <a:spLocks noGrp="1"/>
          </p:cNvSpPr>
          <p:nvPr>
            <p:ph type="sldNum" sz="quarter" idx="10"/>
          </p:nvPr>
        </p:nvSpPr>
        <p:spPr/>
        <p:txBody>
          <a:bodyPr/>
          <a:lstStyle/>
          <a:p>
            <a:fld id="{EEA795BB-AD3E-4288-836E-211689ED158E}" type="slidenum">
              <a:rPr lang="es-ES" smtClean="0"/>
              <a:t>11</a:t>
            </a:fld>
            <a:endParaRPr lang="es-ES"/>
          </a:p>
        </p:txBody>
      </p:sp>
    </p:spTree>
    <p:extLst>
      <p:ext uri="{BB962C8B-B14F-4D97-AF65-F5344CB8AC3E}">
        <p14:creationId xmlns:p14="http://schemas.microsoft.com/office/powerpoint/2010/main" val="3489504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6 han sido palabras de ella? Por </a:t>
            </a:r>
            <a:r>
              <a:rPr lang="es-ES"/>
              <a:t>ponerlo entrecomillado</a:t>
            </a:r>
          </a:p>
        </p:txBody>
      </p:sp>
      <p:sp>
        <p:nvSpPr>
          <p:cNvPr id="4" name="Marcador de número de diapositiva 3"/>
          <p:cNvSpPr>
            <a:spLocks noGrp="1"/>
          </p:cNvSpPr>
          <p:nvPr>
            <p:ph type="sldNum" sz="quarter" idx="10"/>
          </p:nvPr>
        </p:nvSpPr>
        <p:spPr/>
        <p:txBody>
          <a:bodyPr/>
          <a:lstStyle/>
          <a:p>
            <a:fld id="{EEA795BB-AD3E-4288-836E-211689ED158E}" type="slidenum">
              <a:rPr lang="es-ES" smtClean="0"/>
              <a:t>12</a:t>
            </a:fld>
            <a:endParaRPr lang="es-ES"/>
          </a:p>
        </p:txBody>
      </p:sp>
    </p:spTree>
    <p:extLst>
      <p:ext uri="{BB962C8B-B14F-4D97-AF65-F5344CB8AC3E}">
        <p14:creationId xmlns:p14="http://schemas.microsoft.com/office/powerpoint/2010/main" val="104121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A795BB-AD3E-4288-836E-211689ED158E}" type="slidenum">
              <a:rPr lang="es-ES" smtClean="0"/>
              <a:t>14</a:t>
            </a:fld>
            <a:endParaRPr lang="es-ES"/>
          </a:p>
        </p:txBody>
      </p:sp>
    </p:spTree>
    <p:extLst>
      <p:ext uri="{BB962C8B-B14F-4D97-AF65-F5344CB8AC3E}">
        <p14:creationId xmlns:p14="http://schemas.microsoft.com/office/powerpoint/2010/main" val="303489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EA795BB-AD3E-4288-836E-211689ED158E}" type="slidenum">
              <a:rPr lang="es-ES" smtClean="0"/>
              <a:t>15</a:t>
            </a:fld>
            <a:endParaRPr lang="es-ES"/>
          </a:p>
        </p:txBody>
      </p:sp>
    </p:spTree>
    <p:extLst>
      <p:ext uri="{BB962C8B-B14F-4D97-AF65-F5344CB8AC3E}">
        <p14:creationId xmlns:p14="http://schemas.microsoft.com/office/powerpoint/2010/main" val="171538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6 han sido palabras de ella? Por </a:t>
            </a:r>
            <a:r>
              <a:rPr lang="es-ES" smtClean="0"/>
              <a:t>ponerlo entrecomillado</a:t>
            </a:r>
            <a:endParaRPr lang="es-ES"/>
          </a:p>
        </p:txBody>
      </p:sp>
      <p:sp>
        <p:nvSpPr>
          <p:cNvPr id="4" name="Marcador de número de diapositiva 3"/>
          <p:cNvSpPr>
            <a:spLocks noGrp="1"/>
          </p:cNvSpPr>
          <p:nvPr>
            <p:ph type="sldNum" sz="quarter" idx="10"/>
          </p:nvPr>
        </p:nvSpPr>
        <p:spPr/>
        <p:txBody>
          <a:bodyPr/>
          <a:lstStyle/>
          <a:p>
            <a:fld id="{EEA795BB-AD3E-4288-836E-211689ED158E}" type="slidenum">
              <a:rPr lang="es-ES" smtClean="0"/>
              <a:t>16</a:t>
            </a:fld>
            <a:endParaRPr lang="es-ES"/>
          </a:p>
        </p:txBody>
      </p:sp>
    </p:spTree>
    <p:extLst>
      <p:ext uri="{BB962C8B-B14F-4D97-AF65-F5344CB8AC3E}">
        <p14:creationId xmlns:p14="http://schemas.microsoft.com/office/powerpoint/2010/main" val="150282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8"/>
            <a:ext cx="5829300" cy="1960033"/>
          </a:xfrm>
        </p:spPr>
        <p:txBody>
          <a:bodyPr/>
          <a:lstStyle/>
          <a:p>
            <a:r>
              <a:rPr lang="es-ES" smtClean="0"/>
              <a:t>Haga clic para modificar el estilo de título del patrón</a:t>
            </a:r>
            <a:endParaRPr lang="en-GB"/>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GB"/>
          </a:p>
        </p:txBody>
      </p:sp>
      <p:sp>
        <p:nvSpPr>
          <p:cNvPr id="4" name="3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5" name="4 Marcador de pie de página"/>
          <p:cNvSpPr>
            <a:spLocks noGrp="1"/>
          </p:cNvSpPr>
          <p:nvPr>
            <p:ph type="ftr" sz="quarter" idx="11"/>
          </p:nvPr>
        </p:nvSpPr>
        <p:spPr/>
        <p:txBody>
          <a:bodyPr/>
          <a:lstStyle/>
          <a:p>
            <a:endParaRPr lang="en-GB"/>
          </a:p>
        </p:txBody>
      </p:sp>
      <p:sp>
        <p:nvSpPr>
          <p:cNvPr id="6" name="5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32813425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5" name="4 Marcador de pie de página"/>
          <p:cNvSpPr>
            <a:spLocks noGrp="1"/>
          </p:cNvSpPr>
          <p:nvPr>
            <p:ph type="ftr" sz="quarter" idx="11"/>
          </p:nvPr>
        </p:nvSpPr>
        <p:spPr/>
        <p:txBody>
          <a:bodyPr/>
          <a:lstStyle/>
          <a:p>
            <a:endParaRPr lang="en-GB"/>
          </a:p>
        </p:txBody>
      </p:sp>
      <p:sp>
        <p:nvSpPr>
          <p:cNvPr id="6" name="5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35605134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3729037" y="488951"/>
            <a:ext cx="1157288" cy="10401300"/>
          </a:xfrm>
        </p:spPr>
        <p:txBody>
          <a:bodyPr vert="eaVert"/>
          <a:lstStyle/>
          <a:p>
            <a:r>
              <a:rPr lang="es-ES" smtClean="0"/>
              <a:t>Haga clic para modificar el estilo de título del patrón</a:t>
            </a:r>
            <a:endParaRPr lang="en-GB"/>
          </a:p>
        </p:txBody>
      </p:sp>
      <p:sp>
        <p:nvSpPr>
          <p:cNvPr id="3" name="2 Marcador de texto vertical"/>
          <p:cNvSpPr>
            <a:spLocks noGrp="1"/>
          </p:cNvSpPr>
          <p:nvPr>
            <p:ph type="body" orient="vert" idx="1"/>
          </p:nvPr>
        </p:nvSpPr>
        <p:spPr>
          <a:xfrm>
            <a:off x="257175" y="488951"/>
            <a:ext cx="3357563" cy="104013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5" name="4 Marcador de pie de página"/>
          <p:cNvSpPr>
            <a:spLocks noGrp="1"/>
          </p:cNvSpPr>
          <p:nvPr>
            <p:ph type="ftr" sz="quarter" idx="11"/>
          </p:nvPr>
        </p:nvSpPr>
        <p:spPr/>
        <p:txBody>
          <a:bodyPr/>
          <a:lstStyle/>
          <a:p>
            <a:endParaRPr lang="en-GB"/>
          </a:p>
        </p:txBody>
      </p:sp>
      <p:sp>
        <p:nvSpPr>
          <p:cNvPr id="6" name="5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34610262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5" name="4 Marcador de pie de página"/>
          <p:cNvSpPr>
            <a:spLocks noGrp="1"/>
          </p:cNvSpPr>
          <p:nvPr>
            <p:ph type="ftr" sz="quarter" idx="11"/>
          </p:nvPr>
        </p:nvSpPr>
        <p:spPr/>
        <p:txBody>
          <a:bodyPr/>
          <a:lstStyle/>
          <a:p>
            <a:endParaRPr lang="en-GB"/>
          </a:p>
        </p:txBody>
      </p:sp>
      <p:sp>
        <p:nvSpPr>
          <p:cNvPr id="6" name="5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30501056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35" y="5875867"/>
            <a:ext cx="5829300" cy="1816100"/>
          </a:xfrm>
        </p:spPr>
        <p:txBody>
          <a:bodyPr anchor="t"/>
          <a:lstStyle>
            <a:lvl1pPr algn="l">
              <a:defRPr sz="4000" b="1" cap="all"/>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5" name="4 Marcador de pie de página"/>
          <p:cNvSpPr>
            <a:spLocks noGrp="1"/>
          </p:cNvSpPr>
          <p:nvPr>
            <p:ph type="ftr" sz="quarter" idx="11"/>
          </p:nvPr>
        </p:nvSpPr>
        <p:spPr/>
        <p:txBody>
          <a:bodyPr/>
          <a:lstStyle/>
          <a:p>
            <a:endParaRPr lang="en-GB"/>
          </a:p>
        </p:txBody>
      </p:sp>
      <p:sp>
        <p:nvSpPr>
          <p:cNvPr id="6" name="5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9918710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contenido"/>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contenido"/>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6" name="5 Marcador de pie de página"/>
          <p:cNvSpPr>
            <a:spLocks noGrp="1"/>
          </p:cNvSpPr>
          <p:nvPr>
            <p:ph type="ftr" sz="quarter" idx="11"/>
          </p:nvPr>
        </p:nvSpPr>
        <p:spPr/>
        <p:txBody>
          <a:bodyPr/>
          <a:lstStyle/>
          <a:p>
            <a:endParaRPr lang="en-GB"/>
          </a:p>
        </p:txBody>
      </p:sp>
      <p:sp>
        <p:nvSpPr>
          <p:cNvPr id="7" name="6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36104258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6184"/>
            <a:ext cx="6172200" cy="1524000"/>
          </a:xfrm>
        </p:spPr>
        <p:txBody>
          <a:bodyPr/>
          <a:lstStyle>
            <a:lvl1pPr>
              <a:defRPr/>
            </a:lvl1p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5" name="4 Marcador de texto"/>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7" name="6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8" name="7 Marcador de pie de página"/>
          <p:cNvSpPr>
            <a:spLocks noGrp="1"/>
          </p:cNvSpPr>
          <p:nvPr>
            <p:ph type="ftr" sz="quarter" idx="11"/>
          </p:nvPr>
        </p:nvSpPr>
        <p:spPr/>
        <p:txBody>
          <a:bodyPr/>
          <a:lstStyle/>
          <a:p>
            <a:endParaRPr lang="en-GB"/>
          </a:p>
        </p:txBody>
      </p:sp>
      <p:sp>
        <p:nvSpPr>
          <p:cNvPr id="9" name="8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835653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GB"/>
          </a:p>
        </p:txBody>
      </p:sp>
      <p:sp>
        <p:nvSpPr>
          <p:cNvPr id="3" name="2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4" name="3 Marcador de pie de página"/>
          <p:cNvSpPr>
            <a:spLocks noGrp="1"/>
          </p:cNvSpPr>
          <p:nvPr>
            <p:ph type="ftr" sz="quarter" idx="11"/>
          </p:nvPr>
        </p:nvSpPr>
        <p:spPr/>
        <p:txBody>
          <a:bodyPr/>
          <a:lstStyle/>
          <a:p>
            <a:endParaRPr lang="en-GB"/>
          </a:p>
        </p:txBody>
      </p:sp>
      <p:sp>
        <p:nvSpPr>
          <p:cNvPr id="5" name="4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10022380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3" name="2 Marcador de pie de página"/>
          <p:cNvSpPr>
            <a:spLocks noGrp="1"/>
          </p:cNvSpPr>
          <p:nvPr>
            <p:ph type="ftr" sz="quarter" idx="11"/>
          </p:nvPr>
        </p:nvSpPr>
        <p:spPr/>
        <p:txBody>
          <a:bodyPr/>
          <a:lstStyle/>
          <a:p>
            <a:endParaRPr lang="en-GB"/>
          </a:p>
        </p:txBody>
      </p:sp>
      <p:sp>
        <p:nvSpPr>
          <p:cNvPr id="4" name="3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18564644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0" y="364067"/>
            <a:ext cx="2256235" cy="1549400"/>
          </a:xfrm>
        </p:spPr>
        <p:txBody>
          <a:bodyPr anchor="b"/>
          <a:lstStyle>
            <a:lvl1pPr algn="l">
              <a:defRPr sz="2000" b="1"/>
            </a:lvl1pPr>
          </a:lstStyle>
          <a:p>
            <a:r>
              <a:rPr lang="es-ES" smtClean="0"/>
              <a:t>Haga clic para modificar el estilo de título del patrón</a:t>
            </a:r>
            <a:endParaRPr lang="en-GB"/>
          </a:p>
        </p:txBody>
      </p:sp>
      <p:sp>
        <p:nvSpPr>
          <p:cNvPr id="3" name="2 Marcador de contenido"/>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texto"/>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6" name="5 Marcador de pie de página"/>
          <p:cNvSpPr>
            <a:spLocks noGrp="1"/>
          </p:cNvSpPr>
          <p:nvPr>
            <p:ph type="ftr" sz="quarter" idx="11"/>
          </p:nvPr>
        </p:nvSpPr>
        <p:spPr/>
        <p:txBody>
          <a:bodyPr/>
          <a:lstStyle/>
          <a:p>
            <a:endParaRPr lang="en-GB"/>
          </a:p>
        </p:txBody>
      </p:sp>
      <p:sp>
        <p:nvSpPr>
          <p:cNvPr id="7" name="6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30954819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216" y="6400800"/>
            <a:ext cx="4114800" cy="755651"/>
          </a:xfrm>
        </p:spPr>
        <p:txBody>
          <a:bodyPr anchor="b"/>
          <a:lstStyle>
            <a:lvl1pPr algn="l">
              <a:defRPr sz="2000" b="1"/>
            </a:lvl1pPr>
          </a:lstStyle>
          <a:p>
            <a:r>
              <a:rPr lang="es-ES" smtClean="0"/>
              <a:t>Haga clic para modificar el estilo de título del patrón</a:t>
            </a:r>
            <a:endParaRPr lang="en-GB"/>
          </a:p>
        </p:txBody>
      </p:sp>
      <p:sp>
        <p:nvSpPr>
          <p:cNvPr id="3" name="2 Marcador de posición de imagen"/>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3 Marcador de texto"/>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60DE9BE-3B02-47BA-AB84-080FA3077E47}" type="datetimeFigureOut">
              <a:rPr lang="en-GB" smtClean="0"/>
              <a:t>08/02/2023</a:t>
            </a:fld>
            <a:endParaRPr lang="en-GB"/>
          </a:p>
        </p:txBody>
      </p:sp>
      <p:sp>
        <p:nvSpPr>
          <p:cNvPr id="6" name="5 Marcador de pie de página"/>
          <p:cNvSpPr>
            <a:spLocks noGrp="1"/>
          </p:cNvSpPr>
          <p:nvPr>
            <p:ph type="ftr" sz="quarter" idx="11"/>
          </p:nvPr>
        </p:nvSpPr>
        <p:spPr/>
        <p:txBody>
          <a:bodyPr/>
          <a:lstStyle/>
          <a:p>
            <a:endParaRPr lang="en-GB"/>
          </a:p>
        </p:txBody>
      </p:sp>
      <p:sp>
        <p:nvSpPr>
          <p:cNvPr id="7" name="6 Marcador de número de diapositiva"/>
          <p:cNvSpPr>
            <a:spLocks noGrp="1"/>
          </p:cNvSpPr>
          <p:nvPr>
            <p:ph type="sldNum" sz="quarter" idx="12"/>
          </p:nvPr>
        </p:nvSpPr>
        <p:spPr/>
        <p:txBody>
          <a:bodyPr/>
          <a:lstStyle/>
          <a:p>
            <a:fld id="{CA2E1889-97C0-4DE5-8312-9025DBA7F90F}" type="slidenum">
              <a:rPr lang="en-GB" smtClean="0"/>
              <a:t>‹Nº›</a:t>
            </a:fld>
            <a:endParaRPr lang="en-GB"/>
          </a:p>
        </p:txBody>
      </p:sp>
    </p:spTree>
    <p:extLst>
      <p:ext uri="{BB962C8B-B14F-4D97-AF65-F5344CB8AC3E}">
        <p14:creationId xmlns:p14="http://schemas.microsoft.com/office/powerpoint/2010/main" val="27777756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s-ES" smtClean="0"/>
              <a:t>Haga clic para modificar el estilo de título del patrón</a:t>
            </a:r>
            <a:endParaRPr lang="en-GB"/>
          </a:p>
        </p:txBody>
      </p:sp>
      <p:sp>
        <p:nvSpPr>
          <p:cNvPr id="3" name="2 Marcador de texto"/>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a:p>
        </p:txBody>
      </p:sp>
      <p:sp>
        <p:nvSpPr>
          <p:cNvPr id="4" name="3 Marcador de fecha"/>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60DE9BE-3B02-47BA-AB84-080FA3077E47}" type="datetimeFigureOut">
              <a:rPr lang="en-GB" smtClean="0"/>
              <a:t>08/02/2023</a:t>
            </a:fld>
            <a:endParaRPr lang="en-GB"/>
          </a:p>
        </p:txBody>
      </p:sp>
      <p:sp>
        <p:nvSpPr>
          <p:cNvPr id="5" name="4 Marcador de pie de página"/>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5 Marcador de número de diapositiva"/>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CA2E1889-97C0-4DE5-8312-9025DBA7F90F}" type="slidenum">
              <a:rPr lang="en-GB" smtClean="0"/>
              <a:t>‹Nº›</a:t>
            </a:fld>
            <a:endParaRPr lang="en-GB"/>
          </a:p>
        </p:txBody>
      </p:sp>
    </p:spTree>
    <p:extLst>
      <p:ext uri="{BB962C8B-B14F-4D97-AF65-F5344CB8AC3E}">
        <p14:creationId xmlns:p14="http://schemas.microsoft.com/office/powerpoint/2010/main" val="393722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notesSlide" Target="../notesSlides/notesSlide12.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31477" y="-78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096344"/>
          </a:xfrm>
          <a:ln w="57150">
            <a:solidFill>
              <a:schemeClr val="bg1">
                <a:lumMod val="50000"/>
              </a:schemeClr>
            </a:solidFill>
            <a:prstDash val="sysDot"/>
          </a:ln>
        </p:spPr>
        <p:txBody>
          <a:bodyPr>
            <a:normAutofit fontScale="90000"/>
          </a:bodyPr>
          <a:lstStyle/>
          <a:p>
            <a:pPr algn="l"/>
            <a:r>
              <a:rPr lang="es-ES" sz="2000" b="1" dirty="0" smtClean="0">
                <a:latin typeface="Agency FB" panose="020B0503020202020204" pitchFamily="34" charset="0"/>
              </a:rPr>
              <a:t> </a:t>
            </a:r>
            <a:r>
              <a:rPr lang="es-ES" sz="6700" b="1" dirty="0" smtClean="0">
                <a:latin typeface="Agency FB" panose="020B0503020202020204" pitchFamily="34" charset="0"/>
              </a:rPr>
              <a:t/>
            </a:r>
            <a:br>
              <a:rPr lang="es-ES" sz="6700" b="1" dirty="0" smtClean="0">
                <a:latin typeface="Agency FB" panose="020B0503020202020204" pitchFamily="34" charset="0"/>
              </a:rPr>
            </a:br>
            <a:r>
              <a:rPr lang="es-ES" sz="6700" b="1" dirty="0" smtClean="0">
                <a:latin typeface="Agency FB" panose="020B0503020202020204" pitchFamily="34" charset="0"/>
              </a:rPr>
              <a:t>El trabajo en Ciencia, </a:t>
            </a:r>
            <a:r>
              <a:rPr lang="es-ES" sz="7200" b="1" dirty="0" smtClean="0">
                <a:solidFill>
                  <a:srgbClr val="FFC000"/>
                </a:solidFill>
                <a:latin typeface="Agency FB" panose="020B0503020202020204" pitchFamily="34" charset="0"/>
              </a:rPr>
              <a:t>NO </a:t>
            </a:r>
            <a:r>
              <a:rPr lang="es-ES" sz="6700" b="1" dirty="0" smtClean="0">
                <a:latin typeface="Agency FB" panose="020B0503020202020204" pitchFamily="34" charset="0"/>
              </a:rPr>
              <a:t>es solo cosa de hombres.</a:t>
            </a:r>
            <a:r>
              <a:rPr lang="es-ES" sz="5400" b="1" dirty="0" smtClean="0"/>
              <a:t/>
            </a:r>
            <a:br>
              <a:rPr lang="es-ES" sz="5400" b="1" dirty="0" smtClean="0"/>
            </a:br>
            <a:endParaRPr lang="en-GB" sz="5400" b="1" dirty="0"/>
          </a:p>
        </p:txBody>
      </p:sp>
      <p:sp>
        <p:nvSpPr>
          <p:cNvPr id="25" name="24 Rectángulo"/>
          <p:cNvSpPr/>
          <p:nvPr/>
        </p:nvSpPr>
        <p:spPr>
          <a:xfrm>
            <a:off x="393644" y="5269057"/>
            <a:ext cx="5978630" cy="65025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ORGANIZA</a:t>
            </a:r>
            <a:r>
              <a:rPr lang="es-ES" sz="1600" b="1" dirty="0">
                <a:solidFill>
                  <a:schemeClr val="tx1"/>
                </a:solidFill>
                <a:latin typeface="Agency FB" panose="020B0503020202020204" pitchFamily="34" charset="0"/>
              </a:rPr>
              <a:t>:</a:t>
            </a:r>
            <a:r>
              <a:rPr lang="es-ES" sz="1600" b="1" dirty="0" smtClean="0">
                <a:solidFill>
                  <a:schemeClr val="tx1"/>
                </a:solidFill>
                <a:latin typeface="Agency FB" panose="020B0503020202020204" pitchFamily="34" charset="0"/>
              </a:rPr>
              <a:t> Red de enlaces de igualdad Campus de Puerto Real</a:t>
            </a:r>
            <a:r>
              <a:rPr lang="es-ES" sz="1600" dirty="0" smtClean="0">
                <a:solidFill>
                  <a:schemeClr val="tx1"/>
                </a:solidFill>
                <a:latin typeface="Agency FB" panose="020B0503020202020204" pitchFamily="34" charset="0"/>
              </a:rPr>
              <a:t>.</a:t>
            </a:r>
            <a:endParaRPr lang="en-GB" sz="1600" dirty="0"/>
          </a:p>
        </p:txBody>
      </p:sp>
      <p:sp>
        <p:nvSpPr>
          <p:cNvPr id="26" name="25 Rectángulo"/>
          <p:cNvSpPr/>
          <p:nvPr/>
        </p:nvSpPr>
        <p:spPr>
          <a:xfrm>
            <a:off x="393644" y="4445029"/>
            <a:ext cx="5978630" cy="7942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Modesto reconocimiento a las mujeres REALES  que trabajan en La Facultad de Ciencias aportando, a la Ciencia , su pequeño grano de arena con su labor diaria.</a:t>
            </a:r>
            <a:endParaRPr lang="es-ES" sz="1600" dirty="0" smtClean="0">
              <a:solidFill>
                <a:schemeClr val="tx1"/>
              </a:solidFill>
              <a:latin typeface="Agency FB" panose="020B0503020202020204" pitchFamily="34" charset="0"/>
            </a:endParaRPr>
          </a:p>
        </p:txBody>
      </p:sp>
      <p:sp>
        <p:nvSpPr>
          <p:cNvPr id="27" name="26 Rectángulo"/>
          <p:cNvSpPr/>
          <p:nvPr/>
        </p:nvSpPr>
        <p:spPr>
          <a:xfrm>
            <a:off x="393644" y="5987175"/>
            <a:ext cx="5978630" cy="54347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Ana </a:t>
            </a:r>
            <a:r>
              <a:rPr lang="es-ES" sz="1600" b="1" dirty="0" err="1" smtClean="0">
                <a:solidFill>
                  <a:schemeClr val="tx1"/>
                </a:solidFill>
                <a:latin typeface="Agency FB" panose="020B0503020202020204" pitchFamily="34" charset="0"/>
              </a:rPr>
              <a:t>Bartual</a:t>
            </a:r>
            <a:r>
              <a:rPr lang="es-ES" sz="1600" b="1" dirty="0" smtClean="0">
                <a:solidFill>
                  <a:schemeClr val="tx1"/>
                </a:solidFill>
                <a:latin typeface="Agency FB" panose="020B0503020202020204" pitchFamily="34" charset="0"/>
              </a:rPr>
              <a:t>, </a:t>
            </a:r>
            <a:r>
              <a:rPr lang="es-ES" sz="1600" b="1" dirty="0" err="1" smtClean="0">
                <a:solidFill>
                  <a:schemeClr val="tx1"/>
                </a:solidFill>
                <a:latin typeface="Agency FB" panose="020B0503020202020204" pitchFamily="34" charset="0"/>
              </a:rPr>
              <a:t>Edurne</a:t>
            </a:r>
            <a:r>
              <a:rPr lang="es-ES" sz="1600" b="1" dirty="0" smtClean="0">
                <a:solidFill>
                  <a:schemeClr val="tx1"/>
                </a:solidFill>
                <a:latin typeface="Agency FB" panose="020B0503020202020204" pitchFamily="34" charset="0"/>
              </a:rPr>
              <a:t> García, Inmaculada </a:t>
            </a:r>
            <a:r>
              <a:rPr lang="es-ES" sz="1600" b="1" dirty="0" err="1" smtClean="0">
                <a:solidFill>
                  <a:schemeClr val="tx1"/>
                </a:solidFill>
                <a:latin typeface="Agency FB" panose="020B0503020202020204" pitchFamily="34" charset="0"/>
              </a:rPr>
              <a:t>Menacho</a:t>
            </a:r>
            <a:r>
              <a:rPr lang="es-ES" sz="1600" b="1" dirty="0" smtClean="0">
                <a:solidFill>
                  <a:schemeClr val="tx1"/>
                </a:solidFill>
                <a:latin typeface="Agency FB" panose="020B0503020202020204" pitchFamily="34" charset="0"/>
              </a:rPr>
              <a:t>, Ruth García,                         </a:t>
            </a:r>
            <a:r>
              <a:rPr lang="es-ES" sz="1600" b="1" dirty="0" err="1" smtClean="0">
                <a:solidFill>
                  <a:schemeClr val="tx1"/>
                </a:solidFill>
                <a:latin typeface="Agency FB" panose="020B0503020202020204" pitchFamily="34" charset="0"/>
              </a:rPr>
              <a:t>Mercedez</a:t>
            </a:r>
            <a:r>
              <a:rPr lang="es-ES" sz="1600" b="1" dirty="0" smtClean="0">
                <a:solidFill>
                  <a:schemeClr val="tx1"/>
                </a:solidFill>
                <a:latin typeface="Agency FB" panose="020B0503020202020204" pitchFamily="34" charset="0"/>
              </a:rPr>
              <a:t> </a:t>
            </a:r>
            <a:r>
              <a:rPr lang="es-ES" sz="1600" b="1" dirty="0" err="1" smtClean="0">
                <a:solidFill>
                  <a:schemeClr val="tx1"/>
                </a:solidFill>
                <a:latin typeface="Agency FB" panose="020B0503020202020204" pitchFamily="34" charset="0"/>
              </a:rPr>
              <a:t>Rodriguez</a:t>
            </a:r>
            <a:r>
              <a:rPr lang="es-ES" sz="1600" b="1" dirty="0" smtClean="0">
                <a:solidFill>
                  <a:schemeClr val="tx1"/>
                </a:solidFill>
                <a:latin typeface="Agency FB" panose="020B0503020202020204" pitchFamily="34" charset="0"/>
              </a:rPr>
              <a:t> , Rosario Sánchez .</a:t>
            </a:r>
            <a:endParaRPr lang="en-GB" sz="1600" dirty="0"/>
          </a:p>
        </p:txBody>
      </p:sp>
      <p:sp>
        <p:nvSpPr>
          <p:cNvPr id="30" name="1 Título"/>
          <p:cNvSpPr txBox="1">
            <a:spLocks/>
          </p:cNvSpPr>
          <p:nvPr/>
        </p:nvSpPr>
        <p:spPr>
          <a:xfrm>
            <a:off x="548680" y="3563888"/>
            <a:ext cx="5823594" cy="720080"/>
          </a:xfrm>
          <a:prstGeom prst="rect">
            <a:avLst/>
          </a:prstGeom>
          <a:solidFill>
            <a:schemeClr val="bg1">
              <a:lumMod val="85000"/>
              <a:alpha val="60000"/>
            </a:schemeClr>
          </a:solidFill>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 name="Picture 2" descr="C:\Users\usuario1\AppData\Local\Temp\scienti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5923" y="2195736"/>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48680" y="3707904"/>
            <a:ext cx="5976664" cy="461665"/>
          </a:xfrm>
          <a:prstGeom prst="rect">
            <a:avLst/>
          </a:prstGeom>
          <a:noFill/>
        </p:spPr>
        <p:txBody>
          <a:bodyPr wrap="square" rtlCol="0">
            <a:spAutoFit/>
          </a:bodyPr>
          <a:lstStyle/>
          <a:p>
            <a:r>
              <a:rPr lang="es-ES" sz="2400" b="1" dirty="0" smtClean="0">
                <a:latin typeface="Agency FB" panose="020B0503020202020204" pitchFamily="34" charset="0"/>
              </a:rPr>
              <a:t>11 </a:t>
            </a:r>
            <a:r>
              <a:rPr lang="es-ES" sz="2100" b="1" dirty="0" smtClean="0">
                <a:latin typeface="Agency FB" panose="020B0503020202020204" pitchFamily="34" charset="0"/>
              </a:rPr>
              <a:t>Febrero:</a:t>
            </a:r>
            <a:r>
              <a:rPr lang="es-ES" sz="700" b="1" dirty="0" smtClean="0">
                <a:latin typeface="Agency FB" panose="020B0503020202020204" pitchFamily="34" charset="0"/>
              </a:rPr>
              <a:t> </a:t>
            </a:r>
            <a:r>
              <a:rPr lang="es-ES" sz="2100" b="1" dirty="0" smtClean="0">
                <a:latin typeface="Agency FB" panose="020B0503020202020204" pitchFamily="34" charset="0"/>
              </a:rPr>
              <a:t>Día Internacional de la mujer y la niña en la ciencia.</a:t>
            </a:r>
            <a:endParaRPr lang="en-GB" sz="2100" dirty="0"/>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6156" y="6700459"/>
            <a:ext cx="1288959" cy="98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1087" y="6700491"/>
            <a:ext cx="2092987" cy="1024643"/>
          </a:xfrm>
          <a:prstGeom prst="rect">
            <a:avLst/>
          </a:prstGeom>
        </p:spPr>
      </p:pic>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2122" y="7878253"/>
            <a:ext cx="1127858" cy="1068917"/>
          </a:xfrm>
          <a:prstGeom prst="rect">
            <a:avLst/>
          </a:prstGeom>
        </p:spPr>
      </p:pic>
      <p:pic>
        <p:nvPicPr>
          <p:cNvPr id="16" name="Imagen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991" y="7865681"/>
            <a:ext cx="1607132" cy="1140430"/>
          </a:xfrm>
          <a:prstGeom prst="rect">
            <a:avLst/>
          </a:prstGeom>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217" y="6687143"/>
            <a:ext cx="1969199" cy="1015106"/>
          </a:xfrm>
          <a:prstGeom prst="rect">
            <a:avLst/>
          </a:prstGeom>
        </p:spPr>
      </p:pic>
      <p:pic>
        <p:nvPicPr>
          <p:cNvPr id="18" name="Imagen 17"/>
          <p:cNvPicPr>
            <a:picLocks noChangeAspect="1"/>
          </p:cNvPicPr>
          <p:nvPr/>
        </p:nvPicPr>
        <p:blipFill>
          <a:blip r:embed="rId8"/>
          <a:stretch>
            <a:fillRect/>
          </a:stretch>
        </p:blipFill>
        <p:spPr>
          <a:xfrm>
            <a:off x="286855" y="7901214"/>
            <a:ext cx="1785534" cy="1242006"/>
          </a:xfrm>
          <a:prstGeom prst="rect">
            <a:avLst/>
          </a:prstGeom>
        </p:spPr>
      </p:pic>
      <p:pic>
        <p:nvPicPr>
          <p:cNvPr id="19" name="Imagen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5184" y="7992653"/>
            <a:ext cx="1287090" cy="954518"/>
          </a:xfrm>
          <a:prstGeom prst="rect">
            <a:avLst/>
          </a:prstGeom>
        </p:spPr>
      </p:pic>
    </p:spTree>
    <p:extLst>
      <p:ext uri="{BB962C8B-B14F-4D97-AF65-F5344CB8AC3E}">
        <p14:creationId xmlns:p14="http://schemas.microsoft.com/office/powerpoint/2010/main" val="10759414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anim calcmode="lin" valueType="num">
                                      <p:cBhvr additive="base">
                                        <p:cTn id="27" dur="500" fill="hold"/>
                                        <p:tgtEl>
                                          <p:spTgt spid="1033"/>
                                        </p:tgtEl>
                                        <p:attrNameLst>
                                          <p:attrName>ppt_x</p:attrName>
                                        </p:attrNameLst>
                                      </p:cBhvr>
                                      <p:tavLst>
                                        <p:tav tm="0">
                                          <p:val>
                                            <p:strVal val="#ppt_x"/>
                                          </p:val>
                                        </p:tav>
                                        <p:tav tm="100000">
                                          <p:val>
                                            <p:strVal val="#ppt_x"/>
                                          </p:val>
                                        </p:tav>
                                      </p:tavLst>
                                    </p:anim>
                                    <p:anim calcmode="lin" valueType="num">
                                      <p:cBhvr additive="base">
                                        <p:cTn id="28" dur="500" fill="hold"/>
                                        <p:tgtEl>
                                          <p:spTgt spid="103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P spid="26" grpId="0" animBg="1"/>
      <p:bldP spid="27" grpId="0" animBg="1"/>
      <p:bldP spid="30"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26453" y="-180528"/>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C</a:t>
            </a:r>
            <a:r>
              <a:rPr lang="es-ES" sz="6700" b="1" dirty="0">
                <a:latin typeface="Agency FB" panose="020B0503020202020204" pitchFamily="34" charset="0"/>
              </a:rPr>
              <a:t>ristina</a:t>
            </a:r>
            <a:r>
              <a:rPr lang="es-ES" sz="5300" b="1" dirty="0">
                <a:latin typeface="Agency FB" panose="020B0503020202020204" pitchFamily="34" charset="0"/>
              </a:rPr>
              <a:t> </a:t>
            </a:r>
            <a:br>
              <a:rPr lang="es-ES" sz="5300" b="1" dirty="0">
                <a:latin typeface="Agency FB" panose="020B0503020202020204" pitchFamily="34" charset="0"/>
              </a:rPr>
            </a:br>
            <a:r>
              <a:rPr lang="es-ES" sz="6700" b="1" dirty="0">
                <a:latin typeface="Agency FB" panose="020B0503020202020204" pitchFamily="34" charset="0"/>
              </a:rPr>
              <a:t>Lasanta</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840304"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Cádiz</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1978</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585883" y="3897790"/>
            <a:ext cx="1656184" cy="432920"/>
            <a:chOff x="4437112" y="3953781"/>
            <a:chExt cx="1656184"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2" y="3986591"/>
              <a:ext cx="1296144" cy="400110"/>
            </a:xfrm>
            <a:prstGeom prst="rect">
              <a:avLst/>
            </a:prstGeom>
            <a:noFill/>
          </p:spPr>
          <p:txBody>
            <a:bodyPr wrap="square" rtlCol="0">
              <a:spAutoFit/>
            </a:bodyPr>
            <a:lstStyle/>
            <a:p>
              <a:r>
                <a:rPr lang="es-ES" sz="2000" b="1" dirty="0">
                  <a:latin typeface="Agency FB" panose="020B0503020202020204" pitchFamily="34" charset="0"/>
                </a:rPr>
                <a:t>Es enóloga</a:t>
              </a:r>
              <a:endParaRPr lang="en-GB" sz="2000" b="1" dirty="0">
                <a:latin typeface="Agency FB" panose="020B0503020202020204" pitchFamily="34" charset="0"/>
              </a:endParaRPr>
            </a:p>
          </p:txBody>
        </p:sp>
      </p:grpSp>
      <p:sp>
        <p:nvSpPr>
          <p:cNvPr id="15" name="14 Elipse"/>
          <p:cNvSpPr/>
          <p:nvPr/>
        </p:nvSpPr>
        <p:spPr>
          <a:xfrm>
            <a:off x="620688" y="47160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20688" y="543609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20688" y="615617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20688" y="680424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20688" y="745232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20" name="19 Elipse"/>
          <p:cNvSpPr/>
          <p:nvPr/>
        </p:nvSpPr>
        <p:spPr>
          <a:xfrm>
            <a:off x="620688" y="81724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6</a:t>
            </a:r>
          </a:p>
        </p:txBody>
      </p:sp>
      <p:sp>
        <p:nvSpPr>
          <p:cNvPr id="14" name="13 Rectángulo"/>
          <p:cNvSpPr/>
          <p:nvPr/>
        </p:nvSpPr>
        <p:spPr>
          <a:xfrm>
            <a:off x="1340768" y="4644008"/>
            <a:ext cx="5040560"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Se licenció en la primera promoción de Enología de la Universidad de Cádiz.</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156176"/>
            <a:ext cx="5043639" cy="5160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Su investigación se centra en la Tecnología Enológica y de la Fermentación, así como en el Análisis Sensorial.</a:t>
            </a:r>
            <a:endParaRPr lang="en-GB" sz="1600" dirty="0"/>
          </a:p>
        </p:txBody>
      </p:sp>
      <p:sp>
        <p:nvSpPr>
          <p:cNvPr id="26" name="25 Rectángulo"/>
          <p:cNvSpPr/>
          <p:nvPr/>
        </p:nvSpPr>
        <p:spPr>
          <a:xfrm>
            <a:off x="1340768" y="5292080"/>
            <a:ext cx="5043639" cy="76914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Realizó su Tesis Doctoral en la mejora de la elaboración de vinos tintos en Clima Cálido, cuando éstos empezaron a a elaborarse en mayor medida en nuestra zona.</a:t>
            </a:r>
            <a:endParaRPr lang="en-GB" sz="1600" dirty="0"/>
          </a:p>
        </p:txBody>
      </p:sp>
      <p:sp>
        <p:nvSpPr>
          <p:cNvPr id="27" name="26 Rectángulo"/>
          <p:cNvSpPr/>
          <p:nvPr/>
        </p:nvSpPr>
        <p:spPr>
          <a:xfrm>
            <a:off x="1340768" y="6804248"/>
            <a:ext cx="5043639" cy="56767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Lidera proyectos y contratos de investigación en estrecha colaboración con el Consejo Regulador de Jerez y bodegas de la zona.</a:t>
            </a:r>
            <a:endParaRPr lang="en-GB" sz="1600" dirty="0"/>
          </a:p>
        </p:txBody>
      </p:sp>
      <p:sp>
        <p:nvSpPr>
          <p:cNvPr id="28" name="27 Rectángulo"/>
          <p:cNvSpPr/>
          <p:nvPr/>
        </p:nvSpPr>
        <p:spPr>
          <a:xfrm>
            <a:off x="1340768" y="7452320"/>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Es miembro del panel de cata de vinos de la D.O. Jerez-</a:t>
            </a:r>
            <a:r>
              <a:rPr lang="es-ES" sz="1600" b="1" dirty="0" err="1">
                <a:solidFill>
                  <a:schemeClr val="tx1"/>
                </a:solidFill>
                <a:latin typeface="Agency FB" panose="020B0503020202020204" pitchFamily="34" charset="0"/>
              </a:rPr>
              <a:t>Xérès</a:t>
            </a:r>
            <a:r>
              <a:rPr lang="es-ES" sz="1600" b="1" dirty="0">
                <a:solidFill>
                  <a:schemeClr val="tx1"/>
                </a:solidFill>
                <a:latin typeface="Agency FB" panose="020B0503020202020204" pitchFamily="34" charset="0"/>
              </a:rPr>
              <a:t>-Sherry  y de la Asociación Española de Profesionales del Análisis Sensorial.</a:t>
            </a:r>
            <a:endParaRPr lang="en-GB" sz="1600" dirty="0"/>
          </a:p>
        </p:txBody>
      </p:sp>
      <p:sp>
        <p:nvSpPr>
          <p:cNvPr id="29" name="28 Rectángulo"/>
          <p:cNvSpPr/>
          <p:nvPr/>
        </p:nvSpPr>
        <p:spPr>
          <a:xfrm>
            <a:off x="1340768" y="8100392"/>
            <a:ext cx="5043639"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Representa a España en la Organización Internacional de la Viña y el Vino (OIV), actuando como experta y delegada científica en varios grupos de trabajo.</a:t>
            </a:r>
            <a:endParaRPr lang="en-GB" sz="1600" dirty="0"/>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pic>
        <p:nvPicPr>
          <p:cNvPr id="3" name="Imagen 2"/>
          <p:cNvPicPr>
            <a:picLocks noChangeAspect="1"/>
          </p:cNvPicPr>
          <p:nvPr/>
        </p:nvPicPr>
        <p:blipFill rotWithShape="1">
          <a:blip r:embed="rId5" cstate="print">
            <a:extLst>
              <a:ext uri="{28A0092B-C50C-407E-A947-70E740481C1C}">
                <a14:useLocalDpi xmlns:a14="http://schemas.microsoft.com/office/drawing/2010/main" val="0"/>
              </a:ext>
            </a:extLst>
          </a:blip>
          <a:srcRect l="5901" t="26376" r="8000" b="30313"/>
          <a:stretch/>
        </p:blipFill>
        <p:spPr>
          <a:xfrm>
            <a:off x="2840304" y="323529"/>
            <a:ext cx="3531970" cy="2878606"/>
          </a:xfrm>
          <a:prstGeom prst="rect">
            <a:avLst/>
          </a:prstGeom>
        </p:spPr>
      </p:pic>
    </p:spTree>
    <p:extLst>
      <p:ext uri="{BB962C8B-B14F-4D97-AF65-F5344CB8AC3E}">
        <p14:creationId xmlns:p14="http://schemas.microsoft.com/office/powerpoint/2010/main" val="27700965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additive="base">
                                        <p:cTn id="75" dur="500" fill="hold"/>
                                        <p:tgtEl>
                                          <p:spTgt spid="3"/>
                                        </p:tgtEl>
                                        <p:attrNameLst>
                                          <p:attrName>ppt_x</p:attrName>
                                        </p:attrNameLst>
                                      </p:cBhvr>
                                      <p:tavLst>
                                        <p:tav tm="0">
                                          <p:val>
                                            <p:strVal val="#ppt_x"/>
                                          </p:val>
                                        </p:tav>
                                        <p:tav tm="100000">
                                          <p:val>
                                            <p:strVal val="#ppt_x"/>
                                          </p:val>
                                        </p:tav>
                                      </p:tavLst>
                                    </p:anim>
                                    <p:anim calcmode="lin" valueType="num">
                                      <p:cBhvr additive="base">
                                        <p:cTn id="7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E</a:t>
            </a:r>
            <a:r>
              <a:rPr lang="es-ES" sz="6700" b="1" dirty="0">
                <a:latin typeface="Agency FB" panose="020B0503020202020204" pitchFamily="34" charset="0"/>
              </a:rPr>
              <a:t>lena</a:t>
            </a:r>
            <a:r>
              <a:rPr lang="es-ES" sz="5300" b="1" dirty="0">
                <a:latin typeface="Agency FB" panose="020B0503020202020204" pitchFamily="34" charset="0"/>
              </a:rPr>
              <a:t> </a:t>
            </a:r>
            <a:br>
              <a:rPr lang="es-ES" sz="5300" b="1" dirty="0">
                <a:latin typeface="Agency FB" panose="020B0503020202020204" pitchFamily="34" charset="0"/>
              </a:rPr>
            </a:br>
            <a:r>
              <a:rPr lang="es-ES" sz="6700" b="1" dirty="0">
                <a:latin typeface="Agency FB" panose="020B0503020202020204" pitchFamily="34" charset="0"/>
              </a:rPr>
              <a:t>Fernández</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1656</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155484" cy="432920"/>
            <a:chOff x="4437112" y="3953781"/>
            <a:chExt cx="2155484"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795445" cy="400110"/>
            </a:xfrm>
            <a:prstGeom prst="rect">
              <a:avLst/>
            </a:prstGeom>
            <a:noFill/>
          </p:spPr>
          <p:txBody>
            <a:bodyPr wrap="square" rtlCol="0">
              <a:spAutoFit/>
            </a:bodyPr>
            <a:lstStyle/>
            <a:p>
              <a:r>
                <a:rPr lang="es-ES" sz="2000" b="1" dirty="0">
                  <a:latin typeface="Agency FB" panose="020B0503020202020204" pitchFamily="34" charset="0"/>
                </a:rPr>
                <a:t>Es matemática</a:t>
              </a:r>
              <a:endParaRPr lang="en-GB" sz="2000" b="1" dirty="0">
                <a:latin typeface="Agency FB" panose="020B0503020202020204" pitchFamily="34" charset="0"/>
              </a:endParaRPr>
            </a:p>
          </p:txBody>
        </p:sp>
      </p:grpSp>
      <p:sp>
        <p:nvSpPr>
          <p:cNvPr id="15" name="14 Elipse"/>
          <p:cNvSpPr/>
          <p:nvPr/>
        </p:nvSpPr>
        <p:spPr>
          <a:xfrm>
            <a:off x="620688" y="472513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19419" y="5337207"/>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20688" y="608675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9419" y="678580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20688" y="741212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20" name="19 Elipse"/>
          <p:cNvSpPr/>
          <p:nvPr/>
        </p:nvSpPr>
        <p:spPr>
          <a:xfrm>
            <a:off x="620688" y="81724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6</a:t>
            </a:r>
          </a:p>
        </p:txBody>
      </p:sp>
      <p:sp>
        <p:nvSpPr>
          <p:cNvPr id="14" name="13 Rectángulo"/>
          <p:cNvSpPr/>
          <p:nvPr/>
        </p:nvSpPr>
        <p:spPr>
          <a:xfrm>
            <a:off x="1340768" y="4716016"/>
            <a:ext cx="5040560" cy="52230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Ha realizado gran parte de su carrera académica en la </a:t>
            </a:r>
            <a:r>
              <a:rPr lang="es-ES" sz="1600" b="1" dirty="0" err="1">
                <a:solidFill>
                  <a:schemeClr val="tx1"/>
                </a:solidFill>
                <a:latin typeface="Agency FB" panose="020B0503020202020204" pitchFamily="34" charset="0"/>
              </a:rPr>
              <a:t>Universidat</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Politècnica</a:t>
            </a:r>
            <a:r>
              <a:rPr lang="es-ES" sz="1600" b="1" dirty="0">
                <a:solidFill>
                  <a:schemeClr val="tx1"/>
                </a:solidFill>
                <a:latin typeface="Agency FB" panose="020B0503020202020204" pitchFamily="34" charset="0"/>
              </a:rPr>
              <a:t> de Catalunya. Desde 2019 es profesora en la UCA.</a:t>
            </a:r>
            <a:endParaRPr lang="en-GB" sz="1600" b="1" dirty="0">
              <a:solidFill>
                <a:schemeClr val="tx1"/>
              </a:solidFill>
              <a:latin typeface="Agency FB" panose="020B0503020202020204" pitchFamily="34" charset="0"/>
            </a:endParaRPr>
          </a:p>
        </p:txBody>
      </p:sp>
      <p:sp>
        <p:nvSpPr>
          <p:cNvPr id="26" name="25 Rectángulo"/>
          <p:cNvSpPr/>
          <p:nvPr/>
        </p:nvSpPr>
        <p:spPr>
          <a:xfrm>
            <a:off x="1328634" y="7509259"/>
            <a:ext cx="5043639" cy="5750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Ha formado parte de la comisión </a:t>
            </a:r>
            <a:r>
              <a:rPr lang="es-ES" sz="1600" b="1" dirty="0" err="1">
                <a:solidFill>
                  <a:schemeClr val="tx1"/>
                </a:solidFill>
                <a:latin typeface="Agency FB" panose="020B0503020202020204" pitchFamily="34" charset="0"/>
              </a:rPr>
              <a:t>Women</a:t>
            </a:r>
            <a:r>
              <a:rPr lang="es-ES" sz="1600" b="1" dirty="0">
                <a:solidFill>
                  <a:schemeClr val="tx1"/>
                </a:solidFill>
                <a:latin typeface="Agency FB" panose="020B0503020202020204" pitchFamily="34" charset="0"/>
              </a:rPr>
              <a:t> in </a:t>
            </a:r>
            <a:r>
              <a:rPr lang="es-ES" sz="1600" b="1" dirty="0" err="1">
                <a:solidFill>
                  <a:schemeClr val="tx1"/>
                </a:solidFill>
                <a:latin typeface="Agency FB" panose="020B0503020202020204" pitchFamily="34" charset="0"/>
              </a:rPr>
              <a:t>Mathematics</a:t>
            </a:r>
            <a:r>
              <a:rPr lang="es-ES" sz="1600" b="1" dirty="0">
                <a:solidFill>
                  <a:schemeClr val="tx1"/>
                </a:solidFill>
                <a:latin typeface="Agency FB" panose="020B0503020202020204" pitchFamily="34" charset="0"/>
              </a:rPr>
              <a:t> de</a:t>
            </a:r>
          </a:p>
          <a:p>
            <a:r>
              <a:rPr lang="es-ES" sz="1600" b="1" dirty="0" err="1">
                <a:solidFill>
                  <a:schemeClr val="tx1"/>
                </a:solidFill>
                <a:latin typeface="Agency FB" panose="020B0503020202020204" pitchFamily="34" charset="0"/>
              </a:rPr>
              <a:t>European</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Mathematical</a:t>
            </a:r>
            <a:r>
              <a:rPr lang="es-ES" sz="1600" b="1" dirty="0">
                <a:solidFill>
                  <a:schemeClr val="tx1"/>
                </a:solidFill>
                <a:latin typeface="Agency FB" panose="020B0503020202020204" pitchFamily="34" charset="0"/>
              </a:rPr>
              <a:t> </a:t>
            </a:r>
            <a:r>
              <a:rPr lang="es-ES" sz="1600" b="1" dirty="0" err="1" smtClean="0">
                <a:solidFill>
                  <a:schemeClr val="tx1"/>
                </a:solidFill>
                <a:latin typeface="Agency FB" panose="020B0503020202020204" pitchFamily="34" charset="0"/>
              </a:rPr>
              <a:t>Society</a:t>
            </a:r>
            <a:r>
              <a:rPr lang="es-ES"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7" name="26 Rectángulo"/>
          <p:cNvSpPr/>
          <p:nvPr/>
        </p:nvSpPr>
        <p:spPr>
          <a:xfrm>
            <a:off x="1328635" y="6894591"/>
            <a:ext cx="5043639" cy="56574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En 2021 recibió </a:t>
            </a:r>
            <a:r>
              <a:rPr lang="es-ES" sz="1600" b="1" dirty="0" err="1">
                <a:solidFill>
                  <a:schemeClr val="tx1"/>
                </a:solidFill>
                <a:latin typeface="Agency FB" panose="020B0503020202020204" pitchFamily="34" charset="0"/>
              </a:rPr>
              <a:t>Lifetime</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Achievement</a:t>
            </a:r>
            <a:r>
              <a:rPr lang="es-ES" sz="1600" b="1" dirty="0">
                <a:solidFill>
                  <a:schemeClr val="tx1"/>
                </a:solidFill>
                <a:latin typeface="Agency FB" panose="020B0503020202020204" pitchFamily="34" charset="0"/>
              </a:rPr>
              <a:t> in </a:t>
            </a:r>
            <a:r>
              <a:rPr lang="es-ES" sz="1600" b="1" dirty="0" err="1">
                <a:solidFill>
                  <a:schemeClr val="tx1"/>
                </a:solidFill>
                <a:latin typeface="Agency FB" panose="020B0503020202020204" pitchFamily="34" charset="0"/>
              </a:rPr>
              <a:t>Location</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Analysis</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Award</a:t>
            </a:r>
            <a:endParaRPr lang="es-ES" sz="1600" b="1" dirty="0">
              <a:solidFill>
                <a:schemeClr val="tx1"/>
              </a:solidFill>
              <a:latin typeface="Agency FB" panose="020B0503020202020204" pitchFamily="34" charset="0"/>
            </a:endParaRPr>
          </a:p>
          <a:p>
            <a:pPr lvl="0"/>
            <a:r>
              <a:rPr lang="es-ES" sz="1600" b="1" dirty="0">
                <a:solidFill>
                  <a:schemeClr val="tx1"/>
                </a:solidFill>
                <a:latin typeface="Agency FB" panose="020B0503020202020204" pitchFamily="34" charset="0"/>
              </a:rPr>
              <a:t>del </a:t>
            </a:r>
            <a:r>
              <a:rPr lang="es-ES" sz="1600" b="1" dirty="0" err="1">
                <a:solidFill>
                  <a:schemeClr val="tx1"/>
                </a:solidFill>
                <a:latin typeface="Agency FB" panose="020B0503020202020204" pitchFamily="34" charset="0"/>
              </a:rPr>
              <a:t>Institute</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for</a:t>
            </a:r>
            <a:r>
              <a:rPr lang="es-ES" sz="1600" b="1" dirty="0">
                <a:solidFill>
                  <a:schemeClr val="tx1"/>
                </a:solidFill>
                <a:latin typeface="Agency FB" panose="020B0503020202020204" pitchFamily="34" charset="0"/>
              </a:rPr>
              <a:t> Management </a:t>
            </a:r>
            <a:r>
              <a:rPr lang="es-ES" sz="1600" b="1" dirty="0" err="1">
                <a:solidFill>
                  <a:schemeClr val="tx1"/>
                </a:solidFill>
                <a:latin typeface="Agency FB" panose="020B0503020202020204" pitchFamily="34" charset="0"/>
              </a:rPr>
              <a:t>Sciences</a:t>
            </a:r>
            <a:r>
              <a:rPr lang="es-ES" sz="1600" b="1" dirty="0">
                <a:solidFill>
                  <a:schemeClr val="tx1"/>
                </a:solidFill>
                <a:latin typeface="Agency FB" panose="020B0503020202020204" pitchFamily="34" charset="0"/>
              </a:rPr>
              <a:t> and </a:t>
            </a:r>
            <a:r>
              <a:rPr lang="es-ES" sz="1600" b="1" dirty="0" err="1">
                <a:solidFill>
                  <a:schemeClr val="tx1"/>
                </a:solidFill>
                <a:latin typeface="Agency FB" panose="020B0503020202020204" pitchFamily="34" charset="0"/>
              </a:rPr>
              <a:t>Operations</a:t>
            </a:r>
            <a:r>
              <a:rPr lang="es-ES" sz="1600" b="1" dirty="0">
                <a:solidFill>
                  <a:schemeClr val="tx1"/>
                </a:solidFill>
                <a:latin typeface="Agency FB" panose="020B0503020202020204" pitchFamily="34" charset="0"/>
              </a:rPr>
              <a:t> </a:t>
            </a:r>
            <a:r>
              <a:rPr lang="es-ES" sz="1600" b="1" dirty="0" err="1" smtClean="0">
                <a:solidFill>
                  <a:schemeClr val="tx1"/>
                </a:solidFill>
                <a:latin typeface="Agency FB" panose="020B0503020202020204" pitchFamily="34" charset="0"/>
              </a:rPr>
              <a:t>Research</a:t>
            </a:r>
            <a:r>
              <a:rPr lang="es-ES"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8" name="27 Rectángulo"/>
          <p:cNvSpPr/>
          <p:nvPr/>
        </p:nvSpPr>
        <p:spPr>
          <a:xfrm>
            <a:off x="1317189" y="6006169"/>
            <a:ext cx="5031506" cy="8124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Ha sido Presidenta de la </a:t>
            </a:r>
            <a:r>
              <a:rPr lang="es-ES" sz="1600" b="1" dirty="0" err="1">
                <a:solidFill>
                  <a:schemeClr val="tx1"/>
                </a:solidFill>
                <a:latin typeface="Agency FB" panose="020B0503020202020204" pitchFamily="34" charset="0"/>
              </a:rPr>
              <a:t>European</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Association</a:t>
            </a:r>
            <a:r>
              <a:rPr lang="es-ES" sz="1600" b="1" dirty="0">
                <a:solidFill>
                  <a:schemeClr val="tx1"/>
                </a:solidFill>
                <a:latin typeface="Agency FB" panose="020B0503020202020204" pitchFamily="34" charset="0"/>
              </a:rPr>
              <a:t> of </a:t>
            </a:r>
            <a:r>
              <a:rPr lang="es-ES" sz="1600" b="1" dirty="0" err="1">
                <a:solidFill>
                  <a:schemeClr val="tx1"/>
                </a:solidFill>
                <a:latin typeface="Agency FB" panose="020B0503020202020204" pitchFamily="34" charset="0"/>
              </a:rPr>
              <a:t>Operational</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Research</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Societies</a:t>
            </a:r>
            <a:r>
              <a:rPr lang="es-ES" sz="1600" b="1" dirty="0">
                <a:solidFill>
                  <a:schemeClr val="tx1"/>
                </a:solidFill>
                <a:latin typeface="Agency FB" panose="020B0503020202020204" pitchFamily="34" charset="0"/>
              </a:rPr>
              <a:t> y Vicepresidenta de la International </a:t>
            </a:r>
            <a:r>
              <a:rPr lang="es-ES" sz="1600" b="1" dirty="0" err="1">
                <a:solidFill>
                  <a:schemeClr val="tx1"/>
                </a:solidFill>
                <a:latin typeface="Agency FB" panose="020B0503020202020204" pitchFamily="34" charset="0"/>
              </a:rPr>
              <a:t>Federation</a:t>
            </a:r>
            <a:r>
              <a:rPr lang="es-ES" sz="1600" b="1" dirty="0">
                <a:solidFill>
                  <a:schemeClr val="tx1"/>
                </a:solidFill>
                <a:latin typeface="Agency FB" panose="020B0503020202020204" pitchFamily="34" charset="0"/>
              </a:rPr>
              <a:t> of </a:t>
            </a:r>
            <a:r>
              <a:rPr lang="es-ES" sz="1600" b="1" dirty="0" err="1">
                <a:solidFill>
                  <a:schemeClr val="tx1"/>
                </a:solidFill>
                <a:latin typeface="Agency FB" panose="020B0503020202020204" pitchFamily="34" charset="0"/>
              </a:rPr>
              <a:t>Operational</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Research</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Societies</a:t>
            </a:r>
            <a:r>
              <a:rPr lang="es-ES" sz="1600" b="1" dirty="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9" name="28 Rectángulo"/>
          <p:cNvSpPr/>
          <p:nvPr/>
        </p:nvSpPr>
        <p:spPr>
          <a:xfrm>
            <a:off x="1317189" y="8174554"/>
            <a:ext cx="5043639" cy="59331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Ha dirigido 12 tesis doctorales y publicado más de 80 artículos en las principales revistas del área. Realiza una intensa actividad editorial.</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sp>
        <p:nvSpPr>
          <p:cNvPr id="31" name="28 Rectángulo"/>
          <p:cNvSpPr/>
          <p:nvPr/>
        </p:nvSpPr>
        <p:spPr>
          <a:xfrm>
            <a:off x="1334701" y="5323106"/>
            <a:ext cx="5043639" cy="59331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Su área de especialización es la Investigación Operativa, ámbito en el que en 2007 fue la primera mujer Catedrática en España. </a:t>
            </a:r>
            <a:endParaRPr lang="en-GB" sz="1600" b="1" dirty="0">
              <a:solidFill>
                <a:schemeClr val="tx1"/>
              </a:solidFill>
              <a:latin typeface="Agency FB" panose="020B0503020202020204" pitchFamily="34" charset="0"/>
            </a:endParaRPr>
          </a:p>
        </p:txBody>
      </p:sp>
      <p:pic>
        <p:nvPicPr>
          <p:cNvPr id="4" name="Imagen 3" descr="Un hombre y una mujer en un parque&#10;&#10;Descripción generada automáticamente">
            <a:extLst>
              <a:ext uri="{FF2B5EF4-FFF2-40B4-BE49-F238E27FC236}">
                <a16:creationId xmlns:a16="http://schemas.microsoft.com/office/drawing/2014/main" id="{1FD631E2-27D9-2346-2EEE-2E7ABAC72D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8055" y="722562"/>
            <a:ext cx="2871265" cy="2304102"/>
          </a:xfrm>
          <a:prstGeom prst="rect">
            <a:avLst/>
          </a:prstGeom>
        </p:spPr>
      </p:pic>
    </p:spTree>
    <p:extLst>
      <p:ext uri="{BB962C8B-B14F-4D97-AF65-F5344CB8AC3E}">
        <p14:creationId xmlns:p14="http://schemas.microsoft.com/office/powerpoint/2010/main" val="18016718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 calcmode="lin" valueType="num">
                                      <p:cBhvr additive="base">
                                        <p:cTn id="75" dur="500" fill="hold"/>
                                        <p:tgtEl>
                                          <p:spTgt spid="31"/>
                                        </p:tgtEl>
                                        <p:attrNameLst>
                                          <p:attrName>ppt_x</p:attrName>
                                        </p:attrNameLst>
                                      </p:cBhvr>
                                      <p:tavLst>
                                        <p:tav tm="0">
                                          <p:val>
                                            <p:strVal val="#ppt_x"/>
                                          </p:val>
                                        </p:tav>
                                        <p:tav tm="100000">
                                          <p:val>
                                            <p:strVal val="#ppt_x"/>
                                          </p:val>
                                        </p:tav>
                                      </p:tavLst>
                                    </p:anim>
                                    <p:anim calcmode="lin" valueType="num">
                                      <p:cBhvr additive="base">
                                        <p:cTn id="76" dur="500" fill="hold"/>
                                        <p:tgtEl>
                                          <p:spTgt spid="31"/>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6" grpId="0" animBg="1"/>
      <p:bldP spid="27" grpId="0" animBg="1"/>
      <p:bldP spid="28" grpId="0" animBg="1"/>
      <p:bldP spid="29" grpId="0" animBg="1"/>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612068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C</a:t>
            </a:r>
            <a:r>
              <a:rPr lang="es-ES" sz="6700" b="1" dirty="0">
                <a:latin typeface="Agency FB" panose="020B0503020202020204" pitchFamily="34" charset="0"/>
              </a:rPr>
              <a:t>lara</a:t>
            </a:r>
            <a:r>
              <a:rPr lang="es-ES" sz="5300" b="1" dirty="0">
                <a:latin typeface="Agency FB" panose="020B0503020202020204" pitchFamily="34" charset="0"/>
              </a:rPr>
              <a:t> </a:t>
            </a:r>
            <a:br>
              <a:rPr lang="es-ES" sz="5300" b="1" dirty="0">
                <a:latin typeface="Agency FB" panose="020B0503020202020204" pitchFamily="34" charset="0"/>
              </a:rPr>
            </a:br>
            <a:r>
              <a:rPr lang="es-ES" sz="5300" b="1" dirty="0">
                <a:latin typeface="Agency FB" panose="020B0503020202020204" pitchFamily="34" charset="0"/>
              </a:rPr>
              <a:t>Pereyra</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60s</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417444" cy="432920"/>
            <a:chOff x="4437112" y="3953781"/>
            <a:chExt cx="2417444"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2057405" cy="400110"/>
            </a:xfrm>
            <a:prstGeom prst="rect">
              <a:avLst/>
            </a:prstGeom>
            <a:noFill/>
          </p:spPr>
          <p:txBody>
            <a:bodyPr wrap="square" rtlCol="0">
              <a:spAutoFit/>
            </a:bodyPr>
            <a:lstStyle/>
            <a:p>
              <a:r>
                <a:rPr lang="es-ES" sz="2000" b="1" dirty="0">
                  <a:latin typeface="Agency FB" panose="020B0503020202020204" pitchFamily="34" charset="0"/>
                </a:rPr>
                <a:t>Es Ingeniera Química</a:t>
              </a:r>
              <a:endParaRPr lang="en-GB" sz="2000" b="1" dirty="0">
                <a:latin typeface="Agency FB" panose="020B0503020202020204" pitchFamily="34" charset="0"/>
              </a:endParaRPr>
            </a:p>
          </p:txBody>
        </p:sp>
      </p:grpSp>
      <p:sp>
        <p:nvSpPr>
          <p:cNvPr id="15" name="14 Elipse"/>
          <p:cNvSpPr/>
          <p:nvPr/>
        </p:nvSpPr>
        <p:spPr>
          <a:xfrm>
            <a:off x="620688" y="472513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19419" y="5337207"/>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20688" y="608675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9419" y="678580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20688" y="741212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20" name="19 Elipse"/>
          <p:cNvSpPr/>
          <p:nvPr/>
        </p:nvSpPr>
        <p:spPr>
          <a:xfrm>
            <a:off x="620688" y="81724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6</a:t>
            </a:r>
          </a:p>
        </p:txBody>
      </p:sp>
      <p:sp>
        <p:nvSpPr>
          <p:cNvPr id="14" name="13 Rectángulo"/>
          <p:cNvSpPr/>
          <p:nvPr/>
        </p:nvSpPr>
        <p:spPr>
          <a:xfrm>
            <a:off x="1340768" y="4716016"/>
            <a:ext cx="5040560" cy="52230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Trabaja en la Universidad de Cádiz.</a:t>
            </a:r>
            <a:endParaRPr lang="en-GB" sz="1600" b="1" dirty="0">
              <a:solidFill>
                <a:schemeClr val="tx1"/>
              </a:solidFill>
              <a:latin typeface="Agency FB" panose="020B0503020202020204" pitchFamily="34" charset="0"/>
            </a:endParaRPr>
          </a:p>
        </p:txBody>
      </p:sp>
      <p:sp>
        <p:nvSpPr>
          <p:cNvPr id="25" name="24 Rectángulo"/>
          <p:cNvSpPr/>
          <p:nvPr/>
        </p:nvSpPr>
        <p:spPr>
          <a:xfrm>
            <a:off x="1328635" y="5310326"/>
            <a:ext cx="5043639" cy="55781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Estudia procesos en los que se apliquen los fluidos supercríticos.</a:t>
            </a:r>
            <a:endParaRPr lang="en-GB" sz="1600" b="1" dirty="0">
              <a:solidFill>
                <a:schemeClr val="tx1"/>
              </a:solidFill>
              <a:latin typeface="Agency FB" panose="020B0503020202020204" pitchFamily="34" charset="0"/>
            </a:endParaRPr>
          </a:p>
        </p:txBody>
      </p:sp>
      <p:sp>
        <p:nvSpPr>
          <p:cNvPr id="26" name="25 Rectángulo"/>
          <p:cNvSpPr/>
          <p:nvPr/>
        </p:nvSpPr>
        <p:spPr>
          <a:xfrm>
            <a:off x="1340768" y="5945334"/>
            <a:ext cx="5043639" cy="78690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Experta en precipitación e impregnación de matrices porosas con productos naturales usando tecnología supercrítica.</a:t>
            </a:r>
            <a:endParaRPr lang="en-GB" sz="1600" b="1" dirty="0">
              <a:solidFill>
                <a:schemeClr val="tx1"/>
              </a:solidFill>
              <a:latin typeface="Agency FB" panose="020B0503020202020204" pitchFamily="34" charset="0"/>
            </a:endParaRPr>
          </a:p>
        </p:txBody>
      </p:sp>
      <p:sp>
        <p:nvSpPr>
          <p:cNvPr id="27" name="26 Rectángulo"/>
          <p:cNvSpPr/>
          <p:nvPr/>
        </p:nvSpPr>
        <p:spPr>
          <a:xfrm>
            <a:off x="1340768" y="6799066"/>
            <a:ext cx="5043639" cy="5092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En 2022 apareció en el ranking del CESIC de las 5000 científicas residentes en España de mayor prestigio.</a:t>
            </a:r>
            <a:endParaRPr lang="en-GB" sz="1600" b="1" dirty="0">
              <a:solidFill>
                <a:schemeClr val="tx1"/>
              </a:solidFill>
              <a:latin typeface="Agency FB" panose="020B0503020202020204" pitchFamily="34" charset="0"/>
            </a:endParaRPr>
          </a:p>
        </p:txBody>
      </p:sp>
      <p:sp>
        <p:nvSpPr>
          <p:cNvPr id="28" name="27 Rectángulo"/>
          <p:cNvSpPr/>
          <p:nvPr/>
        </p:nvSpPr>
        <p:spPr>
          <a:xfrm>
            <a:off x="1340768" y="7380312"/>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Es una científica comprometida con la sostenibilidad y el desarrollo de procesos amigables con el medio ambiente.</a:t>
            </a:r>
            <a:endParaRPr lang="en-GB" sz="1600" b="1" dirty="0">
              <a:solidFill>
                <a:schemeClr val="tx1"/>
              </a:solidFill>
              <a:latin typeface="Agency FB" panose="020B0503020202020204" pitchFamily="34" charset="0"/>
            </a:endParaRPr>
          </a:p>
        </p:txBody>
      </p:sp>
      <p:sp>
        <p:nvSpPr>
          <p:cNvPr id="29" name="28 Rectángulo"/>
          <p:cNvSpPr/>
          <p:nvPr/>
        </p:nvSpPr>
        <p:spPr>
          <a:xfrm>
            <a:off x="1340768" y="8028384"/>
            <a:ext cx="5043639" cy="7920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Ha compaginado su labor investigadora con la gestión universitaria en todos los ámbitos académicos.</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76344" y="3659324"/>
            <a:ext cx="6120680"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pic>
        <p:nvPicPr>
          <p:cNvPr id="4" name="Imagen 3">
            <a:extLst>
              <a:ext uri="{FF2B5EF4-FFF2-40B4-BE49-F238E27FC236}">
                <a16:creationId xmlns:a16="http://schemas.microsoft.com/office/drawing/2014/main" id="{2A868546-3993-7199-E87C-977D4674E18B}"/>
              </a:ext>
            </a:extLst>
          </p:cNvPr>
          <p:cNvPicPr>
            <a:picLocks noChangeAspect="1"/>
          </p:cNvPicPr>
          <p:nvPr/>
        </p:nvPicPr>
        <p:blipFill>
          <a:blip r:embed="rId6"/>
          <a:stretch>
            <a:fillRect/>
          </a:stretch>
        </p:blipFill>
        <p:spPr>
          <a:xfrm>
            <a:off x="4437112" y="375556"/>
            <a:ext cx="2101883" cy="3152825"/>
          </a:xfrm>
          <a:prstGeom prst="rect">
            <a:avLst/>
          </a:prstGeom>
        </p:spPr>
      </p:pic>
    </p:spTree>
    <p:extLst>
      <p:ext uri="{BB962C8B-B14F-4D97-AF65-F5344CB8AC3E}">
        <p14:creationId xmlns:p14="http://schemas.microsoft.com/office/powerpoint/2010/main" val="42084139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E</a:t>
            </a:r>
            <a:r>
              <a:rPr lang="es-ES" sz="6700" b="1" dirty="0" smtClean="0">
                <a:latin typeface="Agency FB" panose="020B0503020202020204" pitchFamily="34" charset="0"/>
              </a:rPr>
              <a:t>sther</a:t>
            </a:r>
            <a:r>
              <a:rPr lang="es-ES" sz="5300" b="1" dirty="0" smtClean="0">
                <a:latin typeface="Agency FB" panose="020B0503020202020204" pitchFamily="34" charset="0"/>
              </a:rPr>
              <a:t> </a:t>
            </a:r>
            <a:br>
              <a:rPr lang="es-ES" sz="5300" b="1" dirty="0" smtClean="0">
                <a:latin typeface="Agency FB" panose="020B0503020202020204" pitchFamily="34" charset="0"/>
              </a:rPr>
            </a:br>
            <a:r>
              <a:rPr lang="es-ES" sz="6700" b="1" dirty="0" smtClean="0">
                <a:latin typeface="Agency FB" panose="020B0503020202020204" pitchFamily="34" charset="0"/>
              </a:rPr>
              <a:t>Castillo</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765217"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Cádiz</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1981</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293096" y="3897790"/>
            <a:ext cx="2155484" cy="432920"/>
            <a:chOff x="4437112" y="3953781"/>
            <a:chExt cx="2155484"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795445" cy="400110"/>
            </a:xfrm>
            <a:prstGeom prst="rect">
              <a:avLst/>
            </a:prstGeom>
            <a:noFill/>
          </p:spPr>
          <p:txBody>
            <a:bodyPr wrap="square" rtlCol="0">
              <a:spAutoFit/>
            </a:bodyPr>
            <a:lstStyle/>
            <a:p>
              <a:r>
                <a:rPr lang="es-ES" sz="2000" b="1" dirty="0" smtClean="0">
                  <a:latin typeface="Agency FB" panose="020B0503020202020204" pitchFamily="34" charset="0"/>
                </a:rPr>
                <a:t>Es química</a:t>
              </a:r>
              <a:endParaRPr lang="en-GB" sz="2000" b="1" dirty="0">
                <a:latin typeface="Agency FB" panose="020B0503020202020204" pitchFamily="34" charset="0"/>
              </a:endParaRPr>
            </a:p>
          </p:txBody>
        </p:sp>
      </p:grpSp>
      <p:sp>
        <p:nvSpPr>
          <p:cNvPr id="15" name="14 Elipse"/>
          <p:cNvSpPr/>
          <p:nvPr/>
        </p:nvSpPr>
        <p:spPr>
          <a:xfrm>
            <a:off x="613238" y="474782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20688" y="5437391"/>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589415" y="622685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20688" y="696624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40002" y="763653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34343" y="833317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716016"/>
            <a:ext cx="5040560"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Profesora de Química Inorgánica en la Universidad de </a:t>
            </a:r>
            <a:r>
              <a:rPr lang="es-ES" sz="1600" b="1" dirty="0" smtClean="0">
                <a:solidFill>
                  <a:schemeClr val="tx1"/>
                </a:solidFill>
                <a:latin typeface="Agency FB" panose="020B0503020202020204" pitchFamily="34" charset="0"/>
              </a:rPr>
              <a:t>Cádiz.</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084168"/>
            <a:ext cx="5043639" cy="78942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Ha vivido más de 4 años en Francia, donde desarrolló complejos metálicos capaces de convertir H</a:t>
            </a:r>
            <a:r>
              <a:rPr lang="es-ES" sz="1600" b="1" baseline="-25000" dirty="0" smtClean="0">
                <a:solidFill>
                  <a:schemeClr val="tx1"/>
                </a:solidFill>
                <a:latin typeface="Agency FB" panose="020B0503020202020204" pitchFamily="34" charset="0"/>
              </a:rPr>
              <a:t>2</a:t>
            </a:r>
            <a:r>
              <a:rPr lang="es-ES" sz="1600" b="1" dirty="0" smtClean="0">
                <a:solidFill>
                  <a:schemeClr val="tx1"/>
                </a:solidFill>
                <a:latin typeface="Agency FB" panose="020B0503020202020204" pitchFamily="34" charset="0"/>
              </a:rPr>
              <a:t>O y CO</a:t>
            </a:r>
            <a:r>
              <a:rPr lang="es-ES" sz="1600" b="1" baseline="-25000" dirty="0" smtClean="0">
                <a:solidFill>
                  <a:schemeClr val="tx1"/>
                </a:solidFill>
                <a:latin typeface="Agency FB" panose="020B0503020202020204" pitchFamily="34" charset="0"/>
              </a:rPr>
              <a:t>2</a:t>
            </a:r>
            <a:r>
              <a:rPr lang="es-ES" sz="1600" b="1" dirty="0" smtClean="0">
                <a:solidFill>
                  <a:schemeClr val="tx1"/>
                </a:solidFill>
                <a:latin typeface="Agency FB" panose="020B0503020202020204" pitchFamily="34" charset="0"/>
              </a:rPr>
              <a:t> en vectores energéticos y productos de valor </a:t>
            </a:r>
            <a:r>
              <a:rPr lang="es-ES" sz="1600" b="1" dirty="0" smtClean="0">
                <a:solidFill>
                  <a:schemeClr val="tx1"/>
                </a:solidFill>
                <a:latin typeface="Agency FB" panose="020B0503020202020204" pitchFamily="34" charset="0"/>
              </a:rPr>
              <a:t>añadido.</a:t>
            </a:r>
            <a:endParaRPr lang="en-GB" sz="1600" dirty="0"/>
          </a:p>
        </p:txBody>
      </p:sp>
      <p:sp>
        <p:nvSpPr>
          <p:cNvPr id="26" name="25 Rectángulo"/>
          <p:cNvSpPr/>
          <p:nvPr/>
        </p:nvSpPr>
        <p:spPr>
          <a:xfrm>
            <a:off x="1340768" y="5366679"/>
            <a:ext cx="5043639" cy="6454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Desde 2010, Doctora </a:t>
            </a:r>
            <a:r>
              <a:rPr lang="es-ES" sz="1600" b="1" dirty="0">
                <a:solidFill>
                  <a:schemeClr val="tx1"/>
                </a:solidFill>
                <a:latin typeface="Agency FB" panose="020B0503020202020204" pitchFamily="34" charset="0"/>
              </a:rPr>
              <a:t>en </a:t>
            </a:r>
            <a:r>
              <a:rPr lang="es-ES" sz="1600" b="1" dirty="0" smtClean="0">
                <a:solidFill>
                  <a:schemeClr val="tx1"/>
                </a:solidFill>
                <a:latin typeface="Agency FB" panose="020B0503020202020204" pitchFamily="34" charset="0"/>
              </a:rPr>
              <a:t>Ciencias Química centrada en investigar el </a:t>
            </a:r>
            <a:r>
              <a:rPr lang="es-ES" sz="1600" b="1" dirty="0">
                <a:solidFill>
                  <a:schemeClr val="tx1"/>
                </a:solidFill>
                <a:latin typeface="Agency FB" panose="020B0503020202020204" pitchFamily="34" charset="0"/>
              </a:rPr>
              <a:t>mecanismo de reacciones de </a:t>
            </a:r>
            <a:r>
              <a:rPr lang="es-ES" sz="1600" b="1" dirty="0" smtClean="0">
                <a:solidFill>
                  <a:schemeClr val="tx1"/>
                </a:solidFill>
                <a:latin typeface="Agency FB" panose="020B0503020202020204" pitchFamily="34" charset="0"/>
              </a:rPr>
              <a:t>interés en </a:t>
            </a:r>
            <a:r>
              <a:rPr lang="es-ES" sz="1600" b="1" dirty="0" smtClean="0">
                <a:solidFill>
                  <a:schemeClr val="tx1"/>
                </a:solidFill>
                <a:latin typeface="Agency FB" panose="020B0503020202020204" pitchFamily="34" charset="0"/>
              </a:rPr>
              <a:t>catálisis. </a:t>
            </a:r>
            <a:endParaRPr lang="en-GB" sz="1600" b="1" dirty="0">
              <a:solidFill>
                <a:schemeClr val="tx1"/>
              </a:solidFill>
              <a:latin typeface="Agency FB" panose="020B0503020202020204" pitchFamily="34" charset="0"/>
            </a:endParaRPr>
          </a:p>
        </p:txBody>
      </p:sp>
      <p:sp>
        <p:nvSpPr>
          <p:cNvPr id="27" name="26 Rectángulo"/>
          <p:cNvSpPr/>
          <p:nvPr/>
        </p:nvSpPr>
        <p:spPr>
          <a:xfrm>
            <a:off x="1340768" y="6940704"/>
            <a:ext cx="5043639" cy="55513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Mamá de </a:t>
            </a:r>
            <a:r>
              <a:rPr lang="es-ES" sz="1600" b="1" dirty="0">
                <a:solidFill>
                  <a:schemeClr val="tx1"/>
                </a:solidFill>
                <a:latin typeface="Agency FB" panose="020B0503020202020204" pitchFamily="34" charset="0"/>
              </a:rPr>
              <a:t>dos niñas a las que le gusta experimentar como pequeñas </a:t>
            </a:r>
            <a:r>
              <a:rPr lang="es-ES" sz="1600" b="1" dirty="0" smtClean="0">
                <a:solidFill>
                  <a:schemeClr val="tx1"/>
                </a:solidFill>
                <a:latin typeface="Agency FB" panose="020B0503020202020204" pitchFamily="34" charset="0"/>
              </a:rPr>
              <a:t>científicas.</a:t>
            </a:r>
            <a:endParaRPr lang="en-GB" sz="1600" dirty="0"/>
          </a:p>
        </p:txBody>
      </p:sp>
      <p:sp>
        <p:nvSpPr>
          <p:cNvPr id="28" name="27 Rectángulo"/>
          <p:cNvSpPr/>
          <p:nvPr/>
        </p:nvSpPr>
        <p:spPr>
          <a:xfrm>
            <a:off x="1340768" y="7561107"/>
            <a:ext cx="5040560" cy="72845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smtClean="0">
                <a:solidFill>
                  <a:schemeClr val="tx1"/>
                </a:solidFill>
                <a:latin typeface="Agency FB" panose="020B0503020202020204" pitchFamily="34" charset="0"/>
              </a:rPr>
              <a:t>A día de hoy, mujeres y madres siguen encontrando muchos obstáculos en su carrera </a:t>
            </a:r>
            <a:r>
              <a:rPr lang="es-ES" sz="1600" b="1" dirty="0" smtClean="0">
                <a:solidFill>
                  <a:schemeClr val="tx1"/>
                </a:solidFill>
                <a:latin typeface="Agency FB" panose="020B0503020202020204" pitchFamily="34" charset="0"/>
              </a:rPr>
              <a:t>científica.</a:t>
            </a:r>
            <a:endParaRPr lang="en-GB" sz="1600" b="1" dirty="0">
              <a:solidFill>
                <a:schemeClr val="tx1"/>
              </a:solidFill>
              <a:latin typeface="Agency FB" panose="020B0503020202020204" pitchFamily="34" charset="0"/>
            </a:endParaRPr>
          </a:p>
        </p:txBody>
      </p:sp>
      <p:sp>
        <p:nvSpPr>
          <p:cNvPr id="29" name="28 Rectángulo"/>
          <p:cNvSpPr/>
          <p:nvPr/>
        </p:nvSpPr>
        <p:spPr>
          <a:xfrm>
            <a:off x="1340768" y="8358584"/>
            <a:ext cx="5043639" cy="4618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V</a:t>
            </a:r>
            <a:r>
              <a:rPr lang="es-ES" sz="1600" b="1" dirty="0" smtClean="0">
                <a:solidFill>
                  <a:schemeClr val="tx1"/>
                </a:solidFill>
                <a:latin typeface="Agency FB" panose="020B0503020202020204" pitchFamily="34" charset="0"/>
              </a:rPr>
              <a:t>alora transmitir </a:t>
            </a:r>
            <a:r>
              <a:rPr lang="es-ES" sz="1600" b="1" dirty="0">
                <a:solidFill>
                  <a:schemeClr val="tx1"/>
                </a:solidFill>
                <a:latin typeface="Agency FB" panose="020B0503020202020204" pitchFamily="34" charset="0"/>
              </a:rPr>
              <a:t>a los </a:t>
            </a:r>
            <a:r>
              <a:rPr lang="es-ES" sz="1600" b="1" dirty="0" smtClean="0">
                <a:solidFill>
                  <a:schemeClr val="tx1"/>
                </a:solidFill>
                <a:latin typeface="Agency FB" panose="020B0503020202020204" pitchFamily="34" charset="0"/>
              </a:rPr>
              <a:t>más jóvenes su entusiasmo por la </a:t>
            </a:r>
            <a:r>
              <a:rPr lang="es-ES" sz="1600" b="1" dirty="0" smtClean="0">
                <a:solidFill>
                  <a:schemeClr val="tx1"/>
                </a:solidFill>
                <a:latin typeface="Agency FB" panose="020B0503020202020204" pitchFamily="34" charset="0"/>
              </a:rPr>
              <a:t>ciencia.</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 name="Imagen 2"/>
          <p:cNvPicPr>
            <a:picLocks noChangeAspect="1"/>
          </p:cNvPicPr>
          <p:nvPr/>
        </p:nvPicPr>
        <p:blipFill rotWithShape="1">
          <a:blip r:embed="rId5"/>
          <a:srcRect l="8952"/>
          <a:stretch/>
        </p:blipFill>
        <p:spPr>
          <a:xfrm>
            <a:off x="2852935" y="604550"/>
            <a:ext cx="3194421" cy="2338443"/>
          </a:xfrm>
          <a:prstGeom prst="rect">
            <a:avLst/>
          </a:prstGeom>
          <a:ln w="28575">
            <a:solidFill>
              <a:schemeClr val="tx1"/>
            </a:solidFill>
          </a:ln>
        </p:spPr>
      </p:pic>
    </p:spTree>
    <p:extLst>
      <p:ext uri="{BB962C8B-B14F-4D97-AF65-F5344CB8AC3E}">
        <p14:creationId xmlns:p14="http://schemas.microsoft.com/office/powerpoint/2010/main" val="37146288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C</a:t>
            </a:r>
            <a:r>
              <a:rPr lang="es-ES" sz="6700" b="1" dirty="0" smtClean="0">
                <a:latin typeface="Agency FB" panose="020B0503020202020204" pitchFamily="34" charset="0"/>
              </a:rPr>
              <a:t>oncha</a:t>
            </a:r>
            <a:r>
              <a:rPr lang="es-ES" sz="5300" b="1" dirty="0" smtClean="0">
                <a:latin typeface="Agency FB" panose="020B0503020202020204" pitchFamily="34" charset="0"/>
              </a:rPr>
              <a:t> </a:t>
            </a:r>
            <a:br>
              <a:rPr lang="es-ES" sz="5300" b="1" dirty="0" smtClean="0">
                <a:latin typeface="Agency FB" panose="020B0503020202020204" pitchFamily="34" charset="0"/>
              </a:rPr>
            </a:br>
            <a:r>
              <a:rPr lang="es-ES" sz="6700" b="1" dirty="0" smtClean="0">
                <a:latin typeface="Agency FB" panose="020B0503020202020204" pitchFamily="34" charset="0"/>
              </a:rPr>
              <a:t>Fernández</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477185"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92696"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a:t>
              </a:r>
              <a:r>
                <a:rPr lang="es-ES" sz="900" b="1" dirty="0" smtClean="0">
                  <a:latin typeface="Agency FB" panose="020B0503020202020204" pitchFamily="34" charset="0"/>
                </a:rPr>
                <a:t> </a:t>
              </a:r>
              <a:r>
                <a:rPr lang="es-ES" sz="2000" b="1" dirty="0" smtClean="0">
                  <a:latin typeface="Agency FB" panose="020B0503020202020204" pitchFamily="34" charset="0"/>
                </a:rPr>
                <a:t>en 1961</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3933056" y="3897790"/>
            <a:ext cx="2736304" cy="432920"/>
            <a:chOff x="4437112" y="3953781"/>
            <a:chExt cx="2880320"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2" y="3986591"/>
              <a:ext cx="2520280" cy="400110"/>
            </a:xfrm>
            <a:prstGeom prst="rect">
              <a:avLst/>
            </a:prstGeom>
            <a:noFill/>
          </p:spPr>
          <p:txBody>
            <a:bodyPr wrap="square" rtlCol="0">
              <a:spAutoFit/>
            </a:bodyPr>
            <a:lstStyle/>
            <a:p>
              <a:r>
                <a:rPr lang="es-ES" sz="2000" b="1" dirty="0" smtClean="0">
                  <a:latin typeface="Agency FB" panose="020B0503020202020204" pitchFamily="34" charset="0"/>
                </a:rPr>
                <a:t>Es</a:t>
              </a:r>
              <a:r>
                <a:rPr lang="es-ES" sz="1000" b="1" dirty="0" smtClean="0">
                  <a:latin typeface="Agency FB" panose="020B0503020202020204" pitchFamily="34" charset="0"/>
                </a:rPr>
                <a:t> </a:t>
              </a:r>
              <a:r>
                <a:rPr lang="es-ES" sz="2000" b="1" dirty="0" smtClean="0">
                  <a:latin typeface="Agency FB" panose="020B0503020202020204" pitchFamily="34" charset="0"/>
                </a:rPr>
                <a:t>química</a:t>
              </a:r>
              <a:endParaRPr lang="en-GB" sz="2000" b="1" dirty="0">
                <a:latin typeface="Agency FB" panose="020B0503020202020204" pitchFamily="34" charset="0"/>
              </a:endParaRPr>
            </a:p>
          </p:txBody>
        </p:sp>
      </p:grpSp>
      <p:sp>
        <p:nvSpPr>
          <p:cNvPr id="15" name="14 Elipse"/>
          <p:cNvSpPr/>
          <p:nvPr/>
        </p:nvSpPr>
        <p:spPr>
          <a:xfrm>
            <a:off x="620688" y="4657915"/>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26243" y="528103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20073" y="605405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20073" y="6827074"/>
            <a:ext cx="555520" cy="47819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20073" y="749167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20688" y="820840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644008"/>
            <a:ext cx="5040560" cy="5040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Catedrática </a:t>
            </a:r>
            <a:r>
              <a:rPr lang="es-ES" sz="1600" b="1" dirty="0" smtClean="0">
                <a:solidFill>
                  <a:schemeClr val="tx1"/>
                </a:solidFill>
                <a:latin typeface="Agency FB" panose="020B0503020202020204" pitchFamily="34" charset="0"/>
              </a:rPr>
              <a:t>de Química Física en </a:t>
            </a:r>
            <a:r>
              <a:rPr lang="es-ES" sz="1600" b="1" dirty="0">
                <a:solidFill>
                  <a:schemeClr val="tx1"/>
                </a:solidFill>
                <a:latin typeface="Agency FB" panose="020B0503020202020204" pitchFamily="34" charset="0"/>
              </a:rPr>
              <a:t>la Universidad de </a:t>
            </a:r>
            <a:r>
              <a:rPr lang="es-ES" sz="1600" b="1" dirty="0" smtClean="0">
                <a:solidFill>
                  <a:schemeClr val="tx1"/>
                </a:solidFill>
                <a:latin typeface="Agency FB" panose="020B0503020202020204" pitchFamily="34" charset="0"/>
              </a:rPr>
              <a:t>Cádiz.</a:t>
            </a:r>
            <a:endParaRPr lang="en-GB" sz="1600" b="1" dirty="0">
              <a:solidFill>
                <a:schemeClr val="tx1"/>
              </a:solidFill>
              <a:latin typeface="Agency FB" panose="020B0503020202020204" pitchFamily="34" charset="0"/>
            </a:endParaRPr>
          </a:p>
        </p:txBody>
      </p:sp>
      <p:sp>
        <p:nvSpPr>
          <p:cNvPr id="25" name="24 Rectángulo"/>
          <p:cNvSpPr/>
          <p:nvPr/>
        </p:nvSpPr>
        <p:spPr>
          <a:xfrm>
            <a:off x="1328635" y="6021212"/>
            <a:ext cx="5043639" cy="65523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smtClean="0">
                <a:solidFill>
                  <a:schemeClr val="tx1"/>
                </a:solidFill>
                <a:latin typeface="Agency FB" panose="020B0503020202020204" pitchFamily="34" charset="0"/>
              </a:rPr>
              <a:t>Su </a:t>
            </a:r>
            <a:r>
              <a:rPr lang="es-ES" sz="1600" b="1" dirty="0">
                <a:solidFill>
                  <a:schemeClr val="tx1"/>
                </a:solidFill>
                <a:latin typeface="Agency FB" panose="020B0503020202020204" pitchFamily="34" charset="0"/>
              </a:rPr>
              <a:t>actividad investigadora </a:t>
            </a:r>
            <a:r>
              <a:rPr lang="es-ES" sz="1600" b="1" dirty="0" smtClean="0">
                <a:solidFill>
                  <a:schemeClr val="tx1"/>
                </a:solidFill>
                <a:latin typeface="Agency FB" panose="020B0503020202020204" pitchFamily="34" charset="0"/>
              </a:rPr>
              <a:t>se </a:t>
            </a:r>
            <a:r>
              <a:rPr lang="es-ES" sz="1600" b="1" dirty="0">
                <a:solidFill>
                  <a:schemeClr val="tx1"/>
                </a:solidFill>
                <a:latin typeface="Agency FB" panose="020B0503020202020204" pitchFamily="34" charset="0"/>
              </a:rPr>
              <a:t>centra en dispositivos a </a:t>
            </a:r>
            <a:r>
              <a:rPr lang="es-ES" sz="1600" b="1" dirty="0" err="1">
                <a:solidFill>
                  <a:schemeClr val="tx1"/>
                </a:solidFill>
                <a:latin typeface="Agency FB" panose="020B0503020202020204" pitchFamily="34" charset="0"/>
              </a:rPr>
              <a:t>nanoescala</a:t>
            </a:r>
            <a:r>
              <a:rPr lang="es-ES" sz="1600" b="1" dirty="0">
                <a:solidFill>
                  <a:schemeClr val="tx1"/>
                </a:solidFill>
                <a:latin typeface="Agency FB" panose="020B0503020202020204" pitchFamily="34" charset="0"/>
              </a:rPr>
              <a:t> para la producción y almacenamiento de energías limpias.</a:t>
            </a:r>
            <a:endParaRPr lang="en-GB" sz="1600" b="1" dirty="0">
              <a:solidFill>
                <a:schemeClr val="tx1"/>
              </a:solidFill>
              <a:latin typeface="Agency FB" panose="020B0503020202020204" pitchFamily="34" charset="0"/>
            </a:endParaRPr>
          </a:p>
        </p:txBody>
      </p:sp>
      <p:sp>
        <p:nvSpPr>
          <p:cNvPr id="26" name="25 Rectángulo"/>
          <p:cNvSpPr/>
          <p:nvPr/>
        </p:nvSpPr>
        <p:spPr>
          <a:xfrm>
            <a:off x="1340768" y="5220072"/>
            <a:ext cx="5043639" cy="6438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smtClean="0">
                <a:solidFill>
                  <a:schemeClr val="tx1"/>
                </a:solidFill>
                <a:latin typeface="Agency FB" panose="020B0503020202020204" pitchFamily="34" charset="0"/>
              </a:rPr>
              <a:t>Investigadora responsable del grupo de investigación Síntesis, Caracterización y evolución de Materiales (SCEM) .</a:t>
            </a:r>
            <a:endParaRPr lang="en-GB" sz="1600" b="1" dirty="0">
              <a:solidFill>
                <a:schemeClr val="tx1"/>
              </a:solidFill>
              <a:latin typeface="Agency FB" panose="020B0503020202020204" pitchFamily="34" charset="0"/>
            </a:endParaRPr>
          </a:p>
        </p:txBody>
      </p:sp>
      <p:sp>
        <p:nvSpPr>
          <p:cNvPr id="27" name="26 Rectángulo"/>
          <p:cNvSpPr/>
          <p:nvPr/>
        </p:nvSpPr>
        <p:spPr>
          <a:xfrm>
            <a:off x="1340768" y="6831908"/>
            <a:ext cx="5043639" cy="5082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Valora mucho el poder transmitir a los alumnos su experiencia y contarle sus investigaciones.</a:t>
            </a:r>
            <a:endParaRPr lang="en-GB" sz="1600" b="1" dirty="0">
              <a:solidFill>
                <a:schemeClr val="tx1"/>
              </a:solidFill>
              <a:latin typeface="Agency FB" panose="020B0503020202020204" pitchFamily="34" charset="0"/>
            </a:endParaRPr>
          </a:p>
        </p:txBody>
      </p:sp>
      <p:sp>
        <p:nvSpPr>
          <p:cNvPr id="28" name="27 Rectángulo"/>
          <p:cNvSpPr/>
          <p:nvPr/>
        </p:nvSpPr>
        <p:spPr>
          <a:xfrm>
            <a:off x="1340768" y="7446132"/>
            <a:ext cx="5031506"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smtClean="0">
                <a:solidFill>
                  <a:schemeClr val="tx1"/>
                </a:solidFill>
                <a:latin typeface="Agency FB" panose="020B0503020202020204" pitchFamily="34" charset="0"/>
              </a:rPr>
              <a:t>Se debe modificar el papel social de </a:t>
            </a:r>
            <a:r>
              <a:rPr lang="es-ES" sz="1600" b="1" dirty="0">
                <a:solidFill>
                  <a:schemeClr val="tx1"/>
                </a:solidFill>
                <a:latin typeface="Agency FB" panose="020B0503020202020204" pitchFamily="34" charset="0"/>
              </a:rPr>
              <a:t>“cuidadora”, las mujeres </a:t>
            </a:r>
            <a:r>
              <a:rPr lang="es-ES" sz="1600" b="1" dirty="0" smtClean="0">
                <a:solidFill>
                  <a:schemeClr val="tx1"/>
                </a:solidFill>
                <a:latin typeface="Agency FB" panose="020B0503020202020204" pitchFamily="34" charset="0"/>
              </a:rPr>
              <a:t>son </a:t>
            </a:r>
            <a:r>
              <a:rPr lang="es-ES" sz="1600" b="1" dirty="0">
                <a:solidFill>
                  <a:schemeClr val="tx1"/>
                </a:solidFill>
                <a:latin typeface="Agency FB" panose="020B0503020202020204" pitchFamily="34" charset="0"/>
              </a:rPr>
              <a:t>presionadas a sacrificar horas de desarrollo </a:t>
            </a:r>
            <a:r>
              <a:rPr lang="es-ES" sz="1600" b="1" dirty="0" smtClean="0">
                <a:solidFill>
                  <a:schemeClr val="tx1"/>
                </a:solidFill>
                <a:latin typeface="Agency FB" panose="020B0503020202020204" pitchFamily="34" charset="0"/>
              </a:rPr>
              <a:t>profesional.</a:t>
            </a:r>
            <a:endParaRPr lang="en-GB" sz="1600" b="1" dirty="0" smtClean="0">
              <a:solidFill>
                <a:schemeClr val="tx1"/>
              </a:solidFill>
              <a:latin typeface="Agency FB" panose="020B0503020202020204" pitchFamily="34" charset="0"/>
            </a:endParaRPr>
          </a:p>
        </p:txBody>
      </p:sp>
      <p:sp>
        <p:nvSpPr>
          <p:cNvPr id="29" name="28 Rectángulo"/>
          <p:cNvSpPr/>
          <p:nvPr/>
        </p:nvSpPr>
        <p:spPr>
          <a:xfrm>
            <a:off x="1328635" y="8139447"/>
            <a:ext cx="5043639"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Las niñas y las mujeres jóvenes ahora tienen más modelos a seguir que nunca en puestos de liderazgo en el campo de la </a:t>
            </a:r>
            <a:r>
              <a:rPr lang="es-ES" sz="1600" b="1" dirty="0" smtClean="0">
                <a:solidFill>
                  <a:schemeClr val="tx1"/>
                </a:solidFill>
                <a:latin typeface="Agency FB" panose="020B0503020202020204" pitchFamily="34" charset="0"/>
              </a:rPr>
              <a:t>ciencia y </a:t>
            </a:r>
            <a:r>
              <a:rPr lang="es-ES" sz="1600" b="1" dirty="0">
                <a:solidFill>
                  <a:schemeClr val="tx1"/>
                </a:solidFill>
                <a:latin typeface="Agency FB" panose="020B0503020202020204" pitchFamily="34" charset="0"/>
              </a:rPr>
              <a:t>la </a:t>
            </a:r>
            <a:r>
              <a:rPr lang="es-ES" sz="1600" b="1" dirty="0" smtClean="0">
                <a:solidFill>
                  <a:schemeClr val="tx1"/>
                </a:solidFill>
                <a:latin typeface="Agency FB" panose="020B0503020202020204" pitchFamily="34" charset="0"/>
              </a:rPr>
              <a:t>tecnología.</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1" name="Picture 2" descr="https://cdn.discordapp.com/attachments/952139808178831410/1063049571300814878/P1010118b.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6992" y="815141"/>
            <a:ext cx="2943274" cy="26558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31861413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39552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73097" y="297740"/>
            <a:ext cx="5829300" cy="3240360"/>
          </a:xfrm>
          <a:ln w="57150">
            <a:solidFill>
              <a:schemeClr val="bg1">
                <a:lumMod val="50000"/>
              </a:schemeClr>
            </a:solidFill>
            <a:prstDash val="sysDot"/>
          </a:ln>
        </p:spPr>
        <p:txBody>
          <a:bodyPr>
            <a:normAutofit fontScale="90000"/>
          </a:bodyPr>
          <a:lstStyle/>
          <a:p>
            <a:pPr algn="l"/>
            <a:r>
              <a:rPr lang="es-ES" sz="5300" b="1" dirty="0" smtClean="0">
                <a:solidFill>
                  <a:srgbClr val="FFC000"/>
                </a:solidFill>
                <a:latin typeface="Agency FB" panose="020B0503020202020204" pitchFamily="34" charset="0"/>
              </a:rPr>
              <a:t/>
            </a:r>
            <a:br>
              <a:rPr lang="es-ES" sz="5300" b="1" dirty="0" smtClean="0">
                <a:solidFill>
                  <a:srgbClr val="FFC000"/>
                </a:solidFill>
                <a:latin typeface="Agency FB" panose="020B0503020202020204" pitchFamily="34" charset="0"/>
              </a:rPr>
            </a:br>
            <a:r>
              <a:rPr lang="es-ES" sz="5300" b="1" dirty="0" smtClean="0">
                <a:solidFill>
                  <a:srgbClr val="FFC000"/>
                </a:solidFill>
                <a:latin typeface="Agency FB" panose="020B0503020202020204" pitchFamily="34" charset="0"/>
              </a:rPr>
              <a:t/>
            </a:r>
            <a:br>
              <a:rPr lang="es-ES" sz="5300" b="1" dirty="0" smtClean="0">
                <a:solidFill>
                  <a:srgbClr val="FFC000"/>
                </a:solidFill>
                <a:latin typeface="Agency FB" panose="020B0503020202020204" pitchFamily="34" charset="0"/>
              </a:rPr>
            </a:br>
            <a:r>
              <a:rPr lang="es-ES" sz="5300" b="1" dirty="0" smtClean="0">
                <a:solidFill>
                  <a:srgbClr val="FFC000"/>
                </a:solidFill>
                <a:latin typeface="Agency FB" panose="020B0503020202020204" pitchFamily="34" charset="0"/>
              </a:rPr>
              <a:t/>
            </a:r>
            <a:br>
              <a:rPr lang="es-ES" sz="5300" b="1" dirty="0" smtClean="0">
                <a:solidFill>
                  <a:srgbClr val="FFC000"/>
                </a:solidFill>
                <a:latin typeface="Agency FB" panose="020B0503020202020204" pitchFamily="34" charset="0"/>
              </a:rPr>
            </a:br>
            <a:r>
              <a:rPr lang="es-ES" sz="5300" b="1" dirty="0" smtClean="0">
                <a:solidFill>
                  <a:srgbClr val="FFC000"/>
                </a:solidFill>
                <a:latin typeface="Agency FB" panose="020B0503020202020204" pitchFamily="34" charset="0"/>
              </a:rPr>
              <a:t/>
            </a:r>
            <a:br>
              <a:rPr lang="es-ES" sz="5300" b="1" dirty="0" smtClean="0">
                <a:solidFill>
                  <a:srgbClr val="FFC000"/>
                </a:solidFill>
                <a:latin typeface="Agency FB" panose="020B0503020202020204" pitchFamily="34" charset="0"/>
              </a:rPr>
            </a:br>
            <a:r>
              <a:rPr lang="es-ES" sz="5300" b="1" dirty="0" smtClean="0">
                <a:solidFill>
                  <a:srgbClr val="FFC000"/>
                </a:solidFill>
                <a:latin typeface="Agency FB" panose="020B0503020202020204" pitchFamily="34" charset="0"/>
              </a:rPr>
              <a:t>S</a:t>
            </a:r>
            <a:r>
              <a:rPr lang="es-ES" sz="5300" b="1" dirty="0" smtClean="0">
                <a:latin typeface="Agency FB" panose="020B0503020202020204" pitchFamily="34" charset="0"/>
              </a:rPr>
              <a:t>usana </a:t>
            </a:r>
            <a:br>
              <a:rPr lang="es-ES" sz="5300" b="1" dirty="0" smtClean="0">
                <a:latin typeface="Agency FB" panose="020B0503020202020204" pitchFamily="34" charset="0"/>
              </a:rPr>
            </a:br>
            <a:r>
              <a:rPr lang="es-ES" sz="5300" b="1" dirty="0" err="1" smtClean="0">
                <a:latin typeface="Agency FB" panose="020B0503020202020204" pitchFamily="34" charset="0"/>
              </a:rPr>
              <a:t>Trasobares</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708920"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Zaragoza</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1972</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160240" cy="432920"/>
            <a:chOff x="4437112" y="3953781"/>
            <a:chExt cx="2160240"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2" y="3986591"/>
              <a:ext cx="1800200" cy="400110"/>
            </a:xfrm>
            <a:prstGeom prst="rect">
              <a:avLst/>
            </a:prstGeom>
            <a:noFill/>
          </p:spPr>
          <p:txBody>
            <a:bodyPr wrap="square" rtlCol="0">
              <a:spAutoFit/>
            </a:bodyPr>
            <a:lstStyle/>
            <a:p>
              <a:r>
                <a:rPr lang="es-ES" sz="2000" b="1" dirty="0" smtClean="0">
                  <a:latin typeface="Agency FB" panose="020B0503020202020204" pitchFamily="34" charset="0"/>
                </a:rPr>
                <a:t>Es química</a:t>
              </a:r>
              <a:endParaRPr lang="en-GB" sz="2000" b="1" dirty="0">
                <a:latin typeface="Agency FB" panose="020B0503020202020204" pitchFamily="34" charset="0"/>
              </a:endParaRPr>
            </a:p>
          </p:txBody>
        </p:sp>
      </p:grpSp>
      <p:sp>
        <p:nvSpPr>
          <p:cNvPr id="15" name="14 Elipse"/>
          <p:cNvSpPr/>
          <p:nvPr/>
        </p:nvSpPr>
        <p:spPr>
          <a:xfrm>
            <a:off x="584684" y="486534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584684" y="580573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584684" y="6767115"/>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584684" y="746783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584684" y="824999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2307" y="4829339"/>
            <a:ext cx="5040560"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Doctora en Ciencia de Materiales por la </a:t>
            </a:r>
            <a:r>
              <a:rPr lang="es-ES" sz="1600" b="1" dirty="0" err="1" smtClean="0">
                <a:solidFill>
                  <a:schemeClr val="tx1"/>
                </a:solidFill>
                <a:latin typeface="Agency FB" panose="020B0503020202020204" pitchFamily="34" charset="0"/>
              </a:rPr>
              <a:t>Université</a:t>
            </a:r>
            <a:r>
              <a:rPr lang="es-ES" sz="1600" b="1" dirty="0" smtClean="0">
                <a:solidFill>
                  <a:schemeClr val="tx1"/>
                </a:solidFill>
                <a:latin typeface="Agency FB" panose="020B0503020202020204" pitchFamily="34" charset="0"/>
              </a:rPr>
              <a:t> </a:t>
            </a:r>
            <a:r>
              <a:rPr lang="es-ES" sz="1600" b="1" dirty="0" smtClean="0">
                <a:solidFill>
                  <a:schemeClr val="tx1"/>
                </a:solidFill>
                <a:latin typeface="Agency FB" panose="020B0503020202020204" pitchFamily="34" charset="0"/>
              </a:rPr>
              <a:t>Paris-Sud.</a:t>
            </a:r>
            <a:endParaRPr lang="en-GB" sz="1600" b="1" dirty="0">
              <a:solidFill>
                <a:schemeClr val="tx1"/>
              </a:solidFill>
              <a:latin typeface="Agency FB" panose="020B0503020202020204" pitchFamily="34" charset="0"/>
            </a:endParaRPr>
          </a:p>
        </p:txBody>
      </p:sp>
      <p:sp>
        <p:nvSpPr>
          <p:cNvPr id="25" name="24 Rectángulo"/>
          <p:cNvSpPr/>
          <p:nvPr/>
        </p:nvSpPr>
        <p:spPr>
          <a:xfrm>
            <a:off x="1340768" y="5542983"/>
            <a:ext cx="5043639" cy="102956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smtClean="0">
                <a:solidFill>
                  <a:schemeClr val="tx1"/>
                </a:solidFill>
                <a:latin typeface="Agency FB" panose="020B0503020202020204" pitchFamily="34" charset="0"/>
              </a:rPr>
              <a:t>Durante 7 años (1998-2004) llevó a cabo su investigación en laboratorios de prestigio Internacional. Trabajó, entre otros relevantes científicos con el Premio Nobel en Química Prof. Sir H.W. </a:t>
            </a:r>
            <a:r>
              <a:rPr lang="es-ES" sz="1600" b="1" dirty="0" err="1" smtClean="0">
                <a:solidFill>
                  <a:schemeClr val="tx1"/>
                </a:solidFill>
                <a:latin typeface="Agency FB" panose="020B0503020202020204" pitchFamily="34" charset="0"/>
              </a:rPr>
              <a:t>Kroto</a:t>
            </a:r>
            <a:r>
              <a:rPr lang="es-ES" sz="1600" b="1" dirty="0" smtClean="0">
                <a:solidFill>
                  <a:schemeClr val="tx1"/>
                </a:solidFill>
                <a:latin typeface="Agency FB" panose="020B0503020202020204" pitchFamily="34" charset="0"/>
              </a:rPr>
              <a:t>.</a:t>
            </a:r>
            <a:endParaRPr lang="en-GB" sz="1600" dirty="0"/>
          </a:p>
        </p:txBody>
      </p:sp>
      <p:sp>
        <p:nvSpPr>
          <p:cNvPr id="26" name="25 Rectángulo"/>
          <p:cNvSpPr/>
          <p:nvPr/>
        </p:nvSpPr>
        <p:spPr>
          <a:xfrm>
            <a:off x="1340768" y="6710129"/>
            <a:ext cx="5043639" cy="61802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smtClean="0">
                <a:solidFill>
                  <a:schemeClr val="tx1"/>
                </a:solidFill>
                <a:latin typeface="Agency FB" panose="020B0503020202020204" pitchFamily="34" charset="0"/>
              </a:rPr>
              <a:t>Se incorporó a la Universidad de Cádiz como Investigadora Ramón y Cajal . Desde 2011 es Profesora Titular de la Universidad de </a:t>
            </a:r>
            <a:r>
              <a:rPr lang="es-ES" sz="1600" b="1" dirty="0" smtClean="0">
                <a:solidFill>
                  <a:schemeClr val="tx1"/>
                </a:solidFill>
                <a:latin typeface="Agency FB" panose="020B0503020202020204" pitchFamily="34" charset="0"/>
              </a:rPr>
              <a:t>Cádiz. </a:t>
            </a:r>
            <a:endParaRPr lang="en-GB" sz="1600" dirty="0"/>
          </a:p>
        </p:txBody>
      </p:sp>
      <p:sp>
        <p:nvSpPr>
          <p:cNvPr id="27" name="26 Rectángulo"/>
          <p:cNvSpPr/>
          <p:nvPr/>
        </p:nvSpPr>
        <p:spPr>
          <a:xfrm>
            <a:off x="1340768" y="7465738"/>
            <a:ext cx="5043639" cy="5082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smtClean="0">
                <a:solidFill>
                  <a:schemeClr val="tx1"/>
                </a:solidFill>
                <a:latin typeface="Agency FB" panose="020B0503020202020204" pitchFamily="34" charset="0"/>
              </a:rPr>
              <a:t>Su investigación se centra en la caracterización de </a:t>
            </a:r>
            <a:r>
              <a:rPr lang="es-ES" sz="1600" b="1" dirty="0" err="1" smtClean="0">
                <a:solidFill>
                  <a:schemeClr val="tx1"/>
                </a:solidFill>
                <a:latin typeface="Agency FB" panose="020B0503020202020204" pitchFamily="34" charset="0"/>
              </a:rPr>
              <a:t>nanomateriales</a:t>
            </a:r>
            <a:r>
              <a:rPr lang="es-ES" sz="1600" b="1" dirty="0" smtClean="0">
                <a:solidFill>
                  <a:schemeClr val="tx1"/>
                </a:solidFill>
                <a:latin typeface="Agency FB" panose="020B0503020202020204" pitchFamily="34" charset="0"/>
              </a:rPr>
              <a:t> a través de técnicas avanzadas de microscopia </a:t>
            </a:r>
            <a:r>
              <a:rPr lang="es-ES" sz="1600" b="1" dirty="0" smtClean="0">
                <a:solidFill>
                  <a:schemeClr val="tx1"/>
                </a:solidFill>
                <a:latin typeface="Agency FB" panose="020B0503020202020204" pitchFamily="34" charset="0"/>
              </a:rPr>
              <a:t>electrónica. </a:t>
            </a:r>
            <a:endParaRPr lang="en-GB" sz="1600" dirty="0"/>
          </a:p>
        </p:txBody>
      </p:sp>
      <p:sp>
        <p:nvSpPr>
          <p:cNvPr id="28" name="27 Rectángulo"/>
          <p:cNvSpPr/>
          <p:nvPr/>
        </p:nvSpPr>
        <p:spPr>
          <a:xfrm>
            <a:off x="1346834" y="8111568"/>
            <a:ext cx="5031506" cy="78091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smtClean="0">
                <a:solidFill>
                  <a:schemeClr val="tx1"/>
                </a:solidFill>
                <a:latin typeface="Agency FB" panose="020B0503020202020204" pitchFamily="34" charset="0"/>
              </a:rPr>
              <a:t>Organiza frecuentemente actividades de divulgación y es experta en mostrar el lado más divertido de la ciencia para acercarla al público en general y </a:t>
            </a:r>
            <a:r>
              <a:rPr lang="es-ES" sz="1600" b="1" dirty="0" err="1" smtClean="0">
                <a:solidFill>
                  <a:schemeClr val="tx1"/>
                </a:solidFill>
                <a:latin typeface="Agency FB" panose="020B0503020202020204" pitchFamily="34" charset="0"/>
              </a:rPr>
              <a:t>alos</a:t>
            </a:r>
            <a:r>
              <a:rPr lang="es-ES" sz="1600" b="1" dirty="0" smtClean="0">
                <a:solidFill>
                  <a:schemeClr val="tx1"/>
                </a:solidFill>
                <a:latin typeface="Agency FB" panose="020B0503020202020204" pitchFamily="34" charset="0"/>
              </a:rPr>
              <a:t> más pequeños en particular.</a:t>
            </a:r>
            <a:endParaRPr lang="en-GB" sz="1600" dirty="0"/>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6952" y="386332"/>
            <a:ext cx="3231254" cy="2351019"/>
          </a:xfrm>
          <a:prstGeom prst="rect">
            <a:avLst/>
          </a:prstGeom>
        </p:spPr>
      </p:pic>
    </p:spTree>
    <p:extLst>
      <p:ext uri="{BB962C8B-B14F-4D97-AF65-F5344CB8AC3E}">
        <p14:creationId xmlns:p14="http://schemas.microsoft.com/office/powerpoint/2010/main" val="33638883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additive="base">
                                        <p:cTn id="71" dur="500" fill="hold"/>
                                        <p:tgtEl>
                                          <p:spTgt spid="3"/>
                                        </p:tgtEl>
                                        <p:attrNameLst>
                                          <p:attrName>ppt_x</p:attrName>
                                        </p:attrNameLst>
                                      </p:cBhvr>
                                      <p:tavLst>
                                        <p:tav tm="0">
                                          <p:val>
                                            <p:strVal val="#ppt_x"/>
                                          </p:val>
                                        </p:tav>
                                        <p:tav tm="100000">
                                          <p:val>
                                            <p:strVal val="#ppt_x"/>
                                          </p:val>
                                        </p:tav>
                                      </p:tavLst>
                                    </p:anim>
                                    <p:anim calcmode="lin" valueType="num">
                                      <p:cBhvr additive="base">
                                        <p:cTn id="7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14" grpId="0" animBg="1"/>
      <p:bldP spid="25" grpId="0" animBg="1"/>
      <p:bldP spid="26" grpId="0" animBg="1"/>
      <p:bldP spid="27" grpId="0" animBg="1"/>
      <p:bldP spid="28"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A</a:t>
            </a:r>
            <a:r>
              <a:rPr lang="es-ES" sz="6700" b="1" dirty="0" smtClean="0">
                <a:latin typeface="Agency FB" panose="020B0503020202020204" pitchFamily="34" charset="0"/>
              </a:rPr>
              <a:t>lmudena</a:t>
            </a:r>
            <a:r>
              <a:rPr lang="es-ES" sz="5300" b="1" dirty="0" smtClean="0">
                <a:latin typeface="Agency FB" panose="020B0503020202020204" pitchFamily="34" charset="0"/>
              </a:rPr>
              <a:t/>
            </a:r>
            <a:br>
              <a:rPr lang="es-ES" sz="5300" b="1" dirty="0" smtClean="0">
                <a:latin typeface="Agency FB" panose="020B0503020202020204" pitchFamily="34" charset="0"/>
              </a:rPr>
            </a:br>
            <a:r>
              <a:rPr lang="es-ES" sz="6700" b="1" dirty="0" err="1" smtClean="0">
                <a:latin typeface="Agency FB" panose="020B0503020202020204" pitchFamily="34" charset="0"/>
              </a:rPr>
              <a:t>Aguinaco</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693209" y="3923928"/>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83072" y="3887416"/>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80s</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485043" y="3879489"/>
            <a:ext cx="1815782" cy="432920"/>
            <a:chOff x="4437112" y="3953781"/>
            <a:chExt cx="1432938"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853893" y="3986591"/>
              <a:ext cx="1016157" cy="400110"/>
            </a:xfrm>
            <a:prstGeom prst="rect">
              <a:avLst/>
            </a:prstGeom>
            <a:noFill/>
          </p:spPr>
          <p:txBody>
            <a:bodyPr wrap="square" rtlCol="0">
              <a:spAutoFit/>
            </a:bodyPr>
            <a:lstStyle/>
            <a:p>
              <a:r>
                <a:rPr lang="es-ES" sz="2000" b="1" dirty="0" smtClean="0">
                  <a:latin typeface="Agency FB" panose="020B0503020202020204" pitchFamily="34" charset="0"/>
                </a:rPr>
                <a:t>Es Doctora</a:t>
              </a:r>
              <a:endParaRPr lang="en-GB" sz="2000" b="1" dirty="0">
                <a:latin typeface="Agency FB" panose="020B0503020202020204" pitchFamily="34" charset="0"/>
              </a:endParaRPr>
            </a:p>
          </p:txBody>
        </p:sp>
      </p:grpSp>
      <p:sp>
        <p:nvSpPr>
          <p:cNvPr id="15" name="14 Elipse"/>
          <p:cNvSpPr/>
          <p:nvPr/>
        </p:nvSpPr>
        <p:spPr>
          <a:xfrm>
            <a:off x="620688" y="464170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11064" y="543813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19419" y="6321437"/>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9419" y="692981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59381" y="78843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572000"/>
            <a:ext cx="5040560" cy="5828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smtClean="0">
                <a:solidFill>
                  <a:schemeClr val="tx1"/>
                </a:solidFill>
                <a:latin typeface="Agency FB" panose="020B0503020202020204" pitchFamily="34" charset="0"/>
              </a:rPr>
              <a:t>En 2005 finalizó sus </a:t>
            </a:r>
            <a:r>
              <a:rPr lang="es-ES" sz="1600" b="1" dirty="0">
                <a:solidFill>
                  <a:schemeClr val="tx1"/>
                </a:solidFill>
                <a:latin typeface="Agency FB" panose="020B0503020202020204" pitchFamily="34" charset="0"/>
              </a:rPr>
              <a:t>estudios de Ingeniería </a:t>
            </a:r>
            <a:r>
              <a:rPr lang="es-ES" sz="1600" b="1" dirty="0" smtClean="0">
                <a:solidFill>
                  <a:schemeClr val="tx1"/>
                </a:solidFill>
                <a:latin typeface="Agency FB" panose="020B0503020202020204" pitchFamily="34" charset="0"/>
              </a:rPr>
              <a:t>Química, en la Universidad de Extremadura, </a:t>
            </a:r>
            <a:r>
              <a:rPr lang="es-ES" sz="1600" b="1" dirty="0">
                <a:solidFill>
                  <a:schemeClr val="tx1"/>
                </a:solidFill>
                <a:latin typeface="Agency FB" panose="020B0503020202020204" pitchFamily="34" charset="0"/>
              </a:rPr>
              <a:t>con una nota media de </a:t>
            </a:r>
            <a:r>
              <a:rPr lang="es-ES" sz="1600" b="1" dirty="0" smtClean="0">
                <a:solidFill>
                  <a:schemeClr val="tx1"/>
                </a:solidFill>
                <a:latin typeface="Agency FB" panose="020B0503020202020204" pitchFamily="34" charset="0"/>
              </a:rPr>
              <a:t>9.315.</a:t>
            </a:r>
            <a:endParaRPr lang="en-GB" sz="1600" b="1" dirty="0">
              <a:solidFill>
                <a:schemeClr val="tx1"/>
              </a:solidFill>
              <a:latin typeface="Agency FB" panose="020B0503020202020204" pitchFamily="34" charset="0"/>
            </a:endParaRPr>
          </a:p>
        </p:txBody>
      </p:sp>
      <p:sp>
        <p:nvSpPr>
          <p:cNvPr id="25" name="24 Rectángulo"/>
          <p:cNvSpPr/>
          <p:nvPr/>
        </p:nvSpPr>
        <p:spPr>
          <a:xfrm>
            <a:off x="1328635" y="5226889"/>
            <a:ext cx="5043639" cy="99825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smtClean="0">
                <a:solidFill>
                  <a:schemeClr val="tx1"/>
                </a:solidFill>
                <a:latin typeface="Agency FB" panose="020B0503020202020204" pitchFamily="34" charset="0"/>
              </a:rPr>
              <a:t>Obtuvo Mención </a:t>
            </a:r>
            <a:r>
              <a:rPr lang="es-ES" sz="1600" b="1" dirty="0">
                <a:solidFill>
                  <a:schemeClr val="tx1"/>
                </a:solidFill>
                <a:latin typeface="Agency FB" panose="020B0503020202020204" pitchFamily="34" charset="0"/>
              </a:rPr>
              <a:t>especial en los estudios de Ingeniero Químico en la convocatoria de Premios Nacionales Fin de Carrera de Educación Universitaria del curso 2004/05, concedido por el Ministerio de Educación y Ciencia</a:t>
            </a:r>
            <a:r>
              <a:rPr lang="es-ES"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6" name="25 Rectángulo"/>
          <p:cNvSpPr/>
          <p:nvPr/>
        </p:nvSpPr>
        <p:spPr>
          <a:xfrm>
            <a:off x="1340768" y="6300192"/>
            <a:ext cx="5043639" cy="56249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smtClean="0">
                <a:solidFill>
                  <a:schemeClr val="tx1"/>
                </a:solidFill>
                <a:latin typeface="Agency FB" panose="020B0503020202020204" pitchFamily="34" charset="0"/>
              </a:rPr>
              <a:t>En 2011 consiguió el </a:t>
            </a:r>
            <a:r>
              <a:rPr lang="es-ES" sz="1600" b="1" dirty="0">
                <a:solidFill>
                  <a:schemeClr val="tx1"/>
                </a:solidFill>
                <a:latin typeface="Agency FB" panose="020B0503020202020204" pitchFamily="34" charset="0"/>
              </a:rPr>
              <a:t>título de Doctora por la </a:t>
            </a:r>
            <a:r>
              <a:rPr lang="es-ES" sz="1600" b="1" dirty="0" smtClean="0">
                <a:solidFill>
                  <a:schemeClr val="tx1"/>
                </a:solidFill>
                <a:latin typeface="Agency FB" panose="020B0503020202020204" pitchFamily="34" charset="0"/>
              </a:rPr>
              <a:t>Universidad de Extremadura </a:t>
            </a:r>
            <a:r>
              <a:rPr lang="es-ES" sz="1600" b="1" dirty="0">
                <a:solidFill>
                  <a:schemeClr val="tx1"/>
                </a:solidFill>
                <a:latin typeface="Agency FB" panose="020B0503020202020204" pitchFamily="34" charset="0"/>
              </a:rPr>
              <a:t>y </a:t>
            </a:r>
            <a:r>
              <a:rPr lang="es-ES" sz="1600" b="1" dirty="0" smtClean="0">
                <a:solidFill>
                  <a:schemeClr val="tx1"/>
                </a:solidFill>
                <a:latin typeface="Agency FB" panose="020B0503020202020204" pitchFamily="34" charset="0"/>
              </a:rPr>
              <a:t>obtuvo </a:t>
            </a:r>
            <a:r>
              <a:rPr lang="es-ES" sz="1600" b="1" dirty="0">
                <a:solidFill>
                  <a:schemeClr val="tx1"/>
                </a:solidFill>
                <a:latin typeface="Agency FB" panose="020B0503020202020204" pitchFamily="34" charset="0"/>
              </a:rPr>
              <a:t>el Premio Extraordinario de Doctorado. </a:t>
            </a:r>
            <a:endParaRPr lang="en-GB" sz="1600" b="1" dirty="0">
              <a:solidFill>
                <a:schemeClr val="tx1"/>
              </a:solidFill>
              <a:latin typeface="Agency FB" panose="020B0503020202020204" pitchFamily="34" charset="0"/>
            </a:endParaRPr>
          </a:p>
        </p:txBody>
      </p:sp>
      <p:sp>
        <p:nvSpPr>
          <p:cNvPr id="27" name="26 Rectángulo"/>
          <p:cNvSpPr/>
          <p:nvPr/>
        </p:nvSpPr>
        <p:spPr>
          <a:xfrm>
            <a:off x="1340768" y="6943082"/>
            <a:ext cx="5043639" cy="5092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smtClean="0">
                <a:solidFill>
                  <a:schemeClr val="tx1"/>
                </a:solidFill>
                <a:latin typeface="Agency FB" panose="020B0503020202020204" pitchFamily="34" charset="0"/>
              </a:rPr>
              <a:t>Desde 2022 es Profesora Titular del Departamento de Física de la Materia Condensada de la Universidad de Cádiz.</a:t>
            </a:r>
            <a:endParaRPr lang="en-GB" sz="1600" b="1" dirty="0">
              <a:solidFill>
                <a:schemeClr val="tx1"/>
              </a:solidFill>
              <a:latin typeface="Agency FB" panose="020B0503020202020204" pitchFamily="34" charset="0"/>
            </a:endParaRPr>
          </a:p>
        </p:txBody>
      </p:sp>
      <p:sp>
        <p:nvSpPr>
          <p:cNvPr id="28" name="27 Rectángulo"/>
          <p:cNvSpPr/>
          <p:nvPr/>
        </p:nvSpPr>
        <p:spPr>
          <a:xfrm>
            <a:off x="1340768" y="7524327"/>
            <a:ext cx="5031506" cy="13323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a:solidFill>
                  <a:schemeClr val="tx1"/>
                </a:solidFill>
                <a:latin typeface="Agency FB" panose="020B0503020202020204" pitchFamily="34" charset="0"/>
              </a:rPr>
              <a:t>Su carrera investigadora se centra </a:t>
            </a:r>
            <a:r>
              <a:rPr lang="es-ES" sz="1600" b="1" dirty="0" smtClean="0">
                <a:solidFill>
                  <a:schemeClr val="tx1"/>
                </a:solidFill>
                <a:latin typeface="Agency FB" panose="020B0503020202020204" pitchFamily="34" charset="0"/>
              </a:rPr>
              <a:t>en </a:t>
            </a:r>
            <a:r>
              <a:rPr lang="es-ES" sz="1600" b="1" dirty="0">
                <a:solidFill>
                  <a:schemeClr val="tx1"/>
                </a:solidFill>
                <a:latin typeface="Agency FB" panose="020B0503020202020204" pitchFamily="34" charset="0"/>
              </a:rPr>
              <a:t>la búsqueda de soluciones a la problemática relacionada con la conservación de recursos hídricos que existe actualmente, consecuencia de la presencia de </a:t>
            </a:r>
            <a:r>
              <a:rPr lang="es-ES" sz="1600" b="1">
                <a:solidFill>
                  <a:schemeClr val="tx1"/>
                </a:solidFill>
                <a:latin typeface="Agency FB" panose="020B0503020202020204" pitchFamily="34" charset="0"/>
              </a:rPr>
              <a:t>contaminantes </a:t>
            </a:r>
            <a:r>
              <a:rPr lang="es-ES" sz="1600" b="1" smtClean="0">
                <a:solidFill>
                  <a:schemeClr val="tx1"/>
                </a:solidFill>
                <a:latin typeface="Agency FB" panose="020B0503020202020204" pitchFamily="34" charset="0"/>
              </a:rPr>
              <a:t>emergentes </a:t>
            </a:r>
            <a:r>
              <a:rPr lang="es-ES" sz="1600" b="1" dirty="0">
                <a:solidFill>
                  <a:schemeClr val="tx1"/>
                </a:solidFill>
                <a:latin typeface="Agency FB" panose="020B0503020202020204" pitchFamily="34" charset="0"/>
              </a:rPr>
              <a:t>que han sido identificados en aguas superficiales, potables y residuales de todo el mundo.</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 name="Imagen 2"/>
          <p:cNvPicPr>
            <a:picLocks noChangeAspect="1"/>
          </p:cNvPicPr>
          <p:nvPr/>
        </p:nvPicPr>
        <p:blipFill rotWithShape="1">
          <a:blip r:embed="rId6" cstate="print">
            <a:extLst>
              <a:ext uri="{28A0092B-C50C-407E-A947-70E740481C1C}">
                <a14:useLocalDpi xmlns:a14="http://schemas.microsoft.com/office/drawing/2010/main" val="0"/>
              </a:ext>
            </a:extLst>
          </a:blip>
          <a:srcRect l="752" r="13738" b="5799"/>
          <a:stretch/>
        </p:blipFill>
        <p:spPr>
          <a:xfrm>
            <a:off x="3356992" y="789577"/>
            <a:ext cx="2942186" cy="2430917"/>
          </a:xfrm>
          <a:prstGeom prst="rect">
            <a:avLst/>
          </a:prstGeom>
          <a:ln w="38100">
            <a:solidFill>
              <a:schemeClr val="tx1"/>
            </a:solidFill>
          </a:ln>
        </p:spPr>
      </p:pic>
    </p:spTree>
    <p:extLst>
      <p:ext uri="{BB962C8B-B14F-4D97-AF65-F5344CB8AC3E}">
        <p14:creationId xmlns:p14="http://schemas.microsoft.com/office/powerpoint/2010/main" val="9094894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
                                        </p:tgtEl>
                                        <p:attrNameLst>
                                          <p:attrName>style.visibility</p:attrName>
                                        </p:attrNameLst>
                                      </p:cBhvr>
                                      <p:to>
                                        <p:strVal val="visible"/>
                                      </p:to>
                                    </p:set>
                                    <p:anim calcmode="lin" valueType="num">
                                      <p:cBhvr additive="base">
                                        <p:cTn id="71" dur="500" fill="hold"/>
                                        <p:tgtEl>
                                          <p:spTgt spid="3"/>
                                        </p:tgtEl>
                                        <p:attrNameLst>
                                          <p:attrName>ppt_x</p:attrName>
                                        </p:attrNameLst>
                                      </p:cBhvr>
                                      <p:tavLst>
                                        <p:tav tm="0">
                                          <p:val>
                                            <p:strVal val="#ppt_x"/>
                                          </p:val>
                                        </p:tav>
                                        <p:tav tm="100000">
                                          <p:val>
                                            <p:strVal val="#ppt_x"/>
                                          </p:val>
                                        </p:tav>
                                      </p:tavLst>
                                    </p:anim>
                                    <p:anim calcmode="lin" valueType="num">
                                      <p:cBhvr additive="base">
                                        <p:cTn id="7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14" grpId="0" animBg="1"/>
      <p:bldP spid="25" grpId="0" animBg="1"/>
      <p:bldP spid="26" grpId="0" animBg="1"/>
      <p:bldP spid="27" grpId="0" animBg="1"/>
      <p:bldP spid="28"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M</a:t>
            </a:r>
            <a:r>
              <a:rPr lang="es-ES" sz="6700" b="1" dirty="0">
                <a:latin typeface="Agency FB" panose="020B0503020202020204" pitchFamily="34" charset="0"/>
              </a:rPr>
              <a:t>ilagrosa</a:t>
            </a:r>
            <a:r>
              <a:rPr lang="es-ES" sz="5300" b="1" dirty="0">
                <a:latin typeface="Agency FB" panose="020B0503020202020204" pitchFamily="34" charset="0"/>
              </a:rPr>
              <a:t/>
            </a:r>
            <a:br>
              <a:rPr lang="es-ES" sz="5300" b="1" dirty="0">
                <a:latin typeface="Agency FB" panose="020B0503020202020204" pitchFamily="34" charset="0"/>
              </a:rPr>
            </a:br>
            <a:r>
              <a:rPr lang="es-ES" sz="6700" b="1" dirty="0">
                <a:latin typeface="Agency FB" panose="020B0503020202020204" pitchFamily="34" charset="0"/>
              </a:rPr>
              <a:t>Ramírez</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693209" y="3923928"/>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83072" y="3887416"/>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60s</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485043" y="3879489"/>
            <a:ext cx="1815782" cy="432920"/>
            <a:chOff x="4437112" y="3953781"/>
            <a:chExt cx="1432938"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853893" y="3986591"/>
              <a:ext cx="1016157" cy="400110"/>
            </a:xfrm>
            <a:prstGeom prst="rect">
              <a:avLst/>
            </a:prstGeom>
            <a:noFill/>
          </p:spPr>
          <p:txBody>
            <a:bodyPr wrap="square" rtlCol="0">
              <a:spAutoFit/>
            </a:bodyPr>
            <a:lstStyle/>
            <a:p>
              <a:r>
                <a:rPr lang="es-ES" sz="2000" b="1" dirty="0">
                  <a:latin typeface="Agency FB" panose="020B0503020202020204" pitchFamily="34" charset="0"/>
                </a:rPr>
                <a:t>Es Física</a:t>
              </a:r>
              <a:endParaRPr lang="en-GB" sz="2000" b="1" dirty="0">
                <a:latin typeface="Agency FB" panose="020B0503020202020204" pitchFamily="34" charset="0"/>
              </a:endParaRPr>
            </a:p>
          </p:txBody>
        </p:sp>
      </p:grpSp>
      <p:sp>
        <p:nvSpPr>
          <p:cNvPr id="15" name="14 Elipse"/>
          <p:cNvSpPr/>
          <p:nvPr/>
        </p:nvSpPr>
        <p:spPr>
          <a:xfrm>
            <a:off x="620688" y="464170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11064" y="543813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19419" y="6321437"/>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9419" y="692981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59381" y="78843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14" name="13 Rectángulo"/>
          <p:cNvSpPr/>
          <p:nvPr/>
        </p:nvSpPr>
        <p:spPr>
          <a:xfrm>
            <a:off x="1214901" y="4512102"/>
            <a:ext cx="5169505" cy="7200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a:solidFill>
                  <a:schemeClr val="tx1"/>
                </a:solidFill>
                <a:latin typeface="Agency FB" panose="020B0503020202020204" pitchFamily="34" charset="0"/>
              </a:rPr>
              <a:t>En 1987 finalizó sus estudios en Químicas, en la UCA y accedió a una de las primeras becas FPI del PN  de investigación en Nuevos Materiales.</a:t>
            </a:r>
            <a:endParaRPr lang="en-GB" sz="1600" b="1" dirty="0">
              <a:solidFill>
                <a:schemeClr val="tx1"/>
              </a:solidFill>
              <a:latin typeface="Agency FB" panose="020B0503020202020204" pitchFamily="34" charset="0"/>
            </a:endParaRPr>
          </a:p>
        </p:txBody>
      </p:sp>
      <p:sp>
        <p:nvSpPr>
          <p:cNvPr id="25" name="24 Rectángulo"/>
          <p:cNvSpPr/>
          <p:nvPr/>
        </p:nvSpPr>
        <p:spPr>
          <a:xfrm>
            <a:off x="1202769" y="5292763"/>
            <a:ext cx="5169505" cy="84367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1600" b="1" dirty="0">
                <a:solidFill>
                  <a:schemeClr val="tx1"/>
                </a:solidFill>
                <a:latin typeface="Agency FB" panose="020B0503020202020204" pitchFamily="34" charset="0"/>
              </a:rPr>
              <a:t>Es </a:t>
            </a:r>
            <a:r>
              <a:rPr lang="en-GB" sz="1600" b="1" dirty="0" err="1">
                <a:solidFill>
                  <a:schemeClr val="tx1"/>
                </a:solidFill>
                <a:latin typeface="Agency FB" panose="020B0503020202020204" pitchFamily="34" charset="0"/>
              </a:rPr>
              <a:t>Doctora</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en</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Física</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por</a:t>
            </a:r>
            <a:r>
              <a:rPr lang="en-GB" sz="1600" b="1" dirty="0">
                <a:solidFill>
                  <a:schemeClr val="tx1"/>
                </a:solidFill>
                <a:latin typeface="Agency FB" panose="020B0503020202020204" pitchFamily="34" charset="0"/>
              </a:rPr>
              <a:t> la UCA </a:t>
            </a:r>
            <a:r>
              <a:rPr lang="en-GB" sz="1600" b="1" dirty="0" err="1">
                <a:solidFill>
                  <a:schemeClr val="tx1"/>
                </a:solidFill>
                <a:latin typeface="Agency FB" panose="020B0503020202020204" pitchFamily="34" charset="0"/>
              </a:rPr>
              <a:t>aunque</a:t>
            </a:r>
            <a:r>
              <a:rPr lang="en-GB" sz="1600" b="1" dirty="0">
                <a:solidFill>
                  <a:schemeClr val="tx1"/>
                </a:solidFill>
                <a:latin typeface="Agency FB" panose="020B0503020202020204" pitchFamily="34" charset="0"/>
              </a:rPr>
              <a:t> la mayor </a:t>
            </a:r>
            <a:r>
              <a:rPr lang="en-GB" sz="1600" b="1" dirty="0" err="1">
                <a:solidFill>
                  <a:schemeClr val="tx1"/>
                </a:solidFill>
                <a:latin typeface="Agency FB" panose="020B0503020202020204" pitchFamily="34" charset="0"/>
              </a:rPr>
              <a:t>parte</a:t>
            </a:r>
            <a:r>
              <a:rPr lang="en-GB" sz="1600" b="1" dirty="0">
                <a:solidFill>
                  <a:schemeClr val="tx1"/>
                </a:solidFill>
                <a:latin typeface="Agency FB" panose="020B0503020202020204" pitchFamily="34" charset="0"/>
              </a:rPr>
              <a:t> de </a:t>
            </a:r>
            <a:r>
              <a:rPr lang="en-GB" sz="1600" b="1" dirty="0" err="1">
                <a:solidFill>
                  <a:schemeClr val="tx1"/>
                </a:solidFill>
                <a:latin typeface="Agency FB" panose="020B0503020202020204" pitchFamily="34" charset="0"/>
              </a:rPr>
              <a:t>su</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investigación</a:t>
            </a:r>
            <a:r>
              <a:rPr lang="en-GB" sz="1600" b="1" dirty="0">
                <a:solidFill>
                  <a:schemeClr val="tx1"/>
                </a:solidFill>
                <a:latin typeface="Agency FB" panose="020B0503020202020204" pitchFamily="34" charset="0"/>
              </a:rPr>
              <a:t> predoctoral la </a:t>
            </a:r>
            <a:r>
              <a:rPr lang="en-GB" sz="1600" b="1" dirty="0" err="1">
                <a:solidFill>
                  <a:schemeClr val="tx1"/>
                </a:solidFill>
                <a:latin typeface="Agency FB" panose="020B0503020202020204" pitchFamily="34" charset="0"/>
              </a:rPr>
              <a:t>realizó</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en</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el</a:t>
            </a:r>
            <a:r>
              <a:rPr lang="en-GB" sz="1600" b="1" dirty="0">
                <a:solidFill>
                  <a:schemeClr val="tx1"/>
                </a:solidFill>
                <a:latin typeface="Agency FB" panose="020B0503020202020204" pitchFamily="34" charset="0"/>
              </a:rPr>
              <a:t> Lab. Sci. Mat. </a:t>
            </a:r>
            <a:r>
              <a:rPr lang="en-GB" sz="1600" b="1" dirty="0" err="1">
                <a:solidFill>
                  <a:schemeClr val="tx1"/>
                </a:solidFill>
                <a:latin typeface="Agency FB" panose="020B0503020202020204" pitchFamily="34" charset="0"/>
              </a:rPr>
              <a:t>Vitreux</a:t>
            </a:r>
            <a:r>
              <a:rPr lang="en-GB" sz="1600" b="1" dirty="0">
                <a:solidFill>
                  <a:schemeClr val="tx1"/>
                </a:solidFill>
                <a:latin typeface="Agency FB" panose="020B0503020202020204" pitchFamily="34" charset="0"/>
              </a:rPr>
              <a:t> de Montpellier y </a:t>
            </a:r>
            <a:r>
              <a:rPr lang="en-GB" sz="1600" b="1" dirty="0" err="1">
                <a:solidFill>
                  <a:schemeClr val="tx1"/>
                </a:solidFill>
                <a:latin typeface="Agency FB" panose="020B0503020202020204" pitchFamily="34" charset="0"/>
              </a:rPr>
              <a:t>el</a:t>
            </a:r>
            <a:r>
              <a:rPr lang="en-GB" sz="1600" b="1" dirty="0">
                <a:solidFill>
                  <a:schemeClr val="tx1"/>
                </a:solidFill>
                <a:latin typeface="Agency FB" panose="020B0503020202020204" pitchFamily="34" charset="0"/>
              </a:rPr>
              <a:t> LURE </a:t>
            </a:r>
            <a:r>
              <a:rPr lang="en-GB" sz="1600" b="1" dirty="0" err="1">
                <a:solidFill>
                  <a:schemeClr val="tx1"/>
                </a:solidFill>
                <a:latin typeface="Agency FB" panose="020B0503020202020204" pitchFamily="34" charset="0"/>
              </a:rPr>
              <a:t>en</a:t>
            </a:r>
            <a:r>
              <a:rPr lang="en-GB" sz="1600" b="1" dirty="0">
                <a:solidFill>
                  <a:schemeClr val="tx1"/>
                </a:solidFill>
                <a:latin typeface="Agency FB" panose="020B0503020202020204" pitchFamily="34" charset="0"/>
              </a:rPr>
              <a:t> Paris (Francia).</a:t>
            </a:r>
          </a:p>
        </p:txBody>
      </p:sp>
      <p:sp>
        <p:nvSpPr>
          <p:cNvPr id="26" name="25 Rectángulo"/>
          <p:cNvSpPr/>
          <p:nvPr/>
        </p:nvSpPr>
        <p:spPr>
          <a:xfrm>
            <a:off x="1202768" y="6191532"/>
            <a:ext cx="5169505" cy="76079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Fue becaria posdoctoral (1993) en el </a:t>
            </a:r>
            <a:r>
              <a:rPr lang="es-ES" sz="1600" b="1" dirty="0" err="1">
                <a:solidFill>
                  <a:schemeClr val="tx1"/>
                </a:solidFill>
                <a:latin typeface="Agency FB" panose="020B0503020202020204" pitchFamily="34" charset="0"/>
              </a:rPr>
              <a:t>Industriel</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Akustik</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Afdeling</a:t>
            </a:r>
            <a:r>
              <a:rPr lang="es-ES" sz="1600" b="1" dirty="0">
                <a:solidFill>
                  <a:schemeClr val="tx1"/>
                </a:solidFill>
                <a:latin typeface="Agency FB" panose="020B0503020202020204" pitchFamily="34" charset="0"/>
              </a:rPr>
              <a:t> de la Universidad Técnica de Dinamarca, accediendo al año siguiente a una plaza de Profesora titular de Universidad en la F. de Ciencias del Mar. </a:t>
            </a:r>
            <a:endParaRPr lang="en-GB" sz="1600" b="1" dirty="0">
              <a:solidFill>
                <a:schemeClr val="tx1"/>
              </a:solidFill>
              <a:latin typeface="Agency FB" panose="020B0503020202020204" pitchFamily="34" charset="0"/>
            </a:endParaRPr>
          </a:p>
        </p:txBody>
      </p:sp>
      <p:sp>
        <p:nvSpPr>
          <p:cNvPr id="27" name="26 Rectángulo"/>
          <p:cNvSpPr/>
          <p:nvPr/>
        </p:nvSpPr>
        <p:spPr>
          <a:xfrm>
            <a:off x="1214901" y="6980112"/>
            <a:ext cx="5169505" cy="70032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a:solidFill>
                  <a:schemeClr val="tx1"/>
                </a:solidFill>
                <a:latin typeface="Agency FB" panose="020B0503020202020204" pitchFamily="34" charset="0"/>
              </a:rPr>
              <a:t>Desde 2011 es Catedrática de Física de la Materia Condensada en el departamento del mismo nombre, siendo la única mujer en esa área de conocimiento en la UCA.</a:t>
            </a:r>
            <a:endParaRPr lang="en-GB" sz="1600" b="1" dirty="0">
              <a:solidFill>
                <a:schemeClr val="tx1"/>
              </a:solidFill>
              <a:latin typeface="Agency FB" panose="020B0503020202020204" pitchFamily="34" charset="0"/>
            </a:endParaRPr>
          </a:p>
        </p:txBody>
      </p:sp>
      <p:sp>
        <p:nvSpPr>
          <p:cNvPr id="28" name="27 Rectángulo"/>
          <p:cNvSpPr/>
          <p:nvPr/>
        </p:nvSpPr>
        <p:spPr>
          <a:xfrm>
            <a:off x="1214901" y="7723839"/>
            <a:ext cx="5157373" cy="114490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s-ES" sz="1600" b="1" dirty="0">
                <a:solidFill>
                  <a:schemeClr val="tx1"/>
                </a:solidFill>
                <a:latin typeface="Agency FB" panose="020B0503020202020204" pitchFamily="34" charset="0"/>
              </a:rPr>
              <a:t>Su carrera investigadora, enfocada en el estudio de nuevos materiales ópticos y magnéticos, se centra en la actualidad en el desarrollo de ventanas inteligentes que permitan optimizar el aprovechamiento solar para iluminación y climatización. </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pic>
        <p:nvPicPr>
          <p:cNvPr id="11" name="Imagen 10" descr="Texto&#10;&#10;Descripción generada automáticamente">
            <a:extLst>
              <a:ext uri="{FF2B5EF4-FFF2-40B4-BE49-F238E27FC236}">
                <a16:creationId xmlns:a16="http://schemas.microsoft.com/office/drawing/2014/main" id="{3C996ADB-FB76-25E4-63D7-D982AECFE3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58" t="5737" r="1" b="12451"/>
          <a:stretch/>
        </p:blipFill>
        <p:spPr>
          <a:xfrm>
            <a:off x="3732745" y="482054"/>
            <a:ext cx="2592440" cy="3150798"/>
          </a:xfrm>
          <a:prstGeom prst="rect">
            <a:avLst/>
          </a:prstGeom>
        </p:spPr>
      </p:pic>
    </p:spTree>
    <p:extLst>
      <p:ext uri="{BB962C8B-B14F-4D97-AF65-F5344CB8AC3E}">
        <p14:creationId xmlns:p14="http://schemas.microsoft.com/office/powerpoint/2010/main" val="187450145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00" fill="hold"/>
                                        <p:tgtEl>
                                          <p:spTgt spid="11"/>
                                        </p:tgtEl>
                                        <p:attrNameLst>
                                          <p:attrName>ppt_x</p:attrName>
                                        </p:attrNameLst>
                                      </p:cBhvr>
                                      <p:tavLst>
                                        <p:tav tm="0">
                                          <p:val>
                                            <p:strVal val="#ppt_x"/>
                                          </p:val>
                                        </p:tav>
                                        <p:tav tm="100000">
                                          <p:val>
                                            <p:strVal val="#ppt_x"/>
                                          </p:val>
                                        </p:tav>
                                      </p:tavLst>
                                    </p:anim>
                                    <p:anim calcmode="lin" valueType="num">
                                      <p:cBhvr additive="base">
                                        <p:cTn id="7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14" grpId="0" animBg="1"/>
      <p:bldP spid="25" grpId="0" animBg="1"/>
      <p:bldP spid="26" grpId="0" animBg="1"/>
      <p:bldP spid="27" grpId="0" animBg="1"/>
      <p:bldP spid="28"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A</a:t>
            </a:r>
            <a:r>
              <a:rPr lang="es-ES" sz="6700" b="1" dirty="0">
                <a:latin typeface="Agency FB" panose="020B0503020202020204" pitchFamily="34" charset="0"/>
              </a:rPr>
              <a:t>na M.</a:t>
            </a:r>
            <a:r>
              <a:rPr lang="es-ES" sz="5300" b="1" dirty="0">
                <a:latin typeface="Agency FB" panose="020B0503020202020204" pitchFamily="34" charset="0"/>
              </a:rPr>
              <a:t> </a:t>
            </a:r>
            <a:br>
              <a:rPr lang="es-ES" sz="5300" b="1" dirty="0">
                <a:latin typeface="Agency FB" panose="020B0503020202020204" pitchFamily="34" charset="0"/>
              </a:rPr>
            </a:br>
            <a:r>
              <a:rPr lang="es-ES" sz="6700" b="1" dirty="0">
                <a:latin typeface="Agency FB" panose="020B0503020202020204" pitchFamily="34" charset="0"/>
              </a:rPr>
              <a:t>Roldán</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754530" y="3690812"/>
            <a:ext cx="1902305" cy="707886"/>
            <a:chOff x="2564904" y="3759745"/>
            <a:chExt cx="1811467" cy="707886"/>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80227" y="3759745"/>
              <a:ext cx="1296144" cy="707886"/>
            </a:xfrm>
            <a:prstGeom prst="rect">
              <a:avLst/>
            </a:prstGeom>
            <a:noFill/>
          </p:spPr>
          <p:txBody>
            <a:bodyPr wrap="square" rtlCol="0">
              <a:spAutoFit/>
            </a:bodyPr>
            <a:lstStyle/>
            <a:p>
              <a:r>
                <a:rPr lang="es-ES" sz="2000" b="1" dirty="0">
                  <a:latin typeface="Agency FB" panose="020B0503020202020204" pitchFamily="34" charset="0"/>
                </a:rPr>
                <a:t>En Arcos Fra.</a:t>
              </a:r>
            </a:p>
            <a:p>
              <a:r>
                <a:rPr lang="es-ES" sz="2000" b="1" dirty="0">
                  <a:latin typeface="Agency FB" panose="020B0503020202020204" pitchFamily="34" charset="0"/>
                </a:rPr>
                <a:t>(Cádiz)</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1972</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585883" y="3897790"/>
            <a:ext cx="1656184" cy="432920"/>
            <a:chOff x="4437112" y="3953781"/>
            <a:chExt cx="1656184"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2" y="3986591"/>
              <a:ext cx="1296144" cy="400110"/>
            </a:xfrm>
            <a:prstGeom prst="rect">
              <a:avLst/>
            </a:prstGeom>
            <a:noFill/>
          </p:spPr>
          <p:txBody>
            <a:bodyPr wrap="square" rtlCol="0">
              <a:spAutoFit/>
            </a:bodyPr>
            <a:lstStyle/>
            <a:p>
              <a:r>
                <a:rPr lang="es-ES" sz="2000" b="1" dirty="0">
                  <a:latin typeface="Agency FB" panose="020B0503020202020204" pitchFamily="34" charset="0"/>
                </a:rPr>
                <a:t>Es química</a:t>
              </a:r>
              <a:endParaRPr lang="en-GB" sz="2000" b="1" dirty="0">
                <a:latin typeface="Agency FB" panose="020B0503020202020204" pitchFamily="34" charset="0"/>
              </a:endParaRPr>
            </a:p>
          </p:txBody>
        </p:sp>
      </p:grpSp>
      <p:sp>
        <p:nvSpPr>
          <p:cNvPr id="15" name="14 Elipse"/>
          <p:cNvSpPr/>
          <p:nvPr/>
        </p:nvSpPr>
        <p:spPr>
          <a:xfrm>
            <a:off x="620688" y="474782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20688" y="536408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20473" y="5996995"/>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40002" y="699413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20473" y="815103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14" name="13 Rectángulo"/>
          <p:cNvSpPr/>
          <p:nvPr/>
        </p:nvSpPr>
        <p:spPr>
          <a:xfrm>
            <a:off x="1340768" y="4716016"/>
            <a:ext cx="5040560"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Licenciada en Ciencias Química (Especialidad en Fermentaciones Industriales y Enología</a:t>
            </a:r>
            <a:r>
              <a:rPr lang="es-ES"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5" name="24 Rectángulo"/>
          <p:cNvSpPr/>
          <p:nvPr/>
        </p:nvSpPr>
        <p:spPr>
          <a:xfrm>
            <a:off x="1340768" y="5940152"/>
            <a:ext cx="5043639" cy="74845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Miembro del grupo de investigación AGR-203-Ingeniería y Tecnología de Alimentos en el cual desde sus inicios se ha centrado en el campo de la Enología.</a:t>
            </a:r>
            <a:endParaRPr lang="en-GB" sz="1600" dirty="0"/>
          </a:p>
        </p:txBody>
      </p:sp>
      <p:sp>
        <p:nvSpPr>
          <p:cNvPr id="26" name="25 Rectángulo"/>
          <p:cNvSpPr/>
          <p:nvPr/>
        </p:nvSpPr>
        <p:spPr>
          <a:xfrm>
            <a:off x="1340768" y="5364088"/>
            <a:ext cx="5043639" cy="4604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Profesora Titular de la Universidad de Cádiz del Área de Tecnología de Alimentos y Coordinadora del Grado en Enología desde </a:t>
            </a:r>
            <a:r>
              <a:rPr lang="es-ES" sz="1600" b="1" dirty="0" smtClean="0">
                <a:solidFill>
                  <a:schemeClr val="tx1"/>
                </a:solidFill>
                <a:latin typeface="Agency FB" panose="020B0503020202020204" pitchFamily="34" charset="0"/>
              </a:rPr>
              <a:t>2013.</a:t>
            </a:r>
            <a:endParaRPr lang="en-GB" sz="1600" dirty="0"/>
          </a:p>
        </p:txBody>
      </p:sp>
      <p:sp>
        <p:nvSpPr>
          <p:cNvPr id="27" name="26 Rectángulo"/>
          <p:cNvSpPr/>
          <p:nvPr/>
        </p:nvSpPr>
        <p:spPr>
          <a:xfrm>
            <a:off x="1340768" y="6804248"/>
            <a:ext cx="5043639" cy="91970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En los últimos años ha impulsado una nueva línea de investigación en su grupo relacionada con el aprovechamiento de recursos marinos y de la industria transformadora de pescado con fines </a:t>
            </a:r>
            <a:r>
              <a:rPr lang="es-ES" sz="1600" b="1" dirty="0" smtClean="0">
                <a:solidFill>
                  <a:schemeClr val="tx1"/>
                </a:solidFill>
                <a:latin typeface="Agency FB" panose="020B0503020202020204" pitchFamily="34" charset="0"/>
              </a:rPr>
              <a:t>alimentarios.</a:t>
            </a:r>
            <a:endParaRPr lang="en-GB" sz="1600" dirty="0"/>
          </a:p>
        </p:txBody>
      </p:sp>
      <p:sp>
        <p:nvSpPr>
          <p:cNvPr id="28" name="27 Rectángulo"/>
          <p:cNvSpPr/>
          <p:nvPr/>
        </p:nvSpPr>
        <p:spPr>
          <a:xfrm>
            <a:off x="1349822" y="7884368"/>
            <a:ext cx="5031506" cy="10436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Considera fundamental la transferencia de conocimientos a la sociedad por lo que participa activamente en jornadas de difusión y divulgación de la ciencia a todos los niveles y colabora frecuentemente con empresas de sector alimentario.</a:t>
            </a:r>
            <a:endParaRPr lang="en-GB" sz="1600" dirty="0"/>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pic>
        <p:nvPicPr>
          <p:cNvPr id="4" name="Imagen 3"/>
          <p:cNvPicPr>
            <a:picLocks noChangeAspect="1"/>
          </p:cNvPicPr>
          <p:nvPr/>
        </p:nvPicPr>
        <p:blipFill>
          <a:blip r:embed="rId5"/>
          <a:stretch>
            <a:fillRect/>
          </a:stretch>
        </p:blipFill>
        <p:spPr>
          <a:xfrm>
            <a:off x="3856521" y="471862"/>
            <a:ext cx="2248812" cy="3031008"/>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1986871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14" grpId="0" animBg="1"/>
      <p:bldP spid="25" grpId="0" animBg="1"/>
      <p:bldP spid="26" grpId="0" animBg="1"/>
      <p:bldP spid="27" grpId="0" animBg="1"/>
      <p:bldP spid="28"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15415" y="-24129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1 Título"/>
          <p:cNvSpPr>
            <a:spLocks noGrp="1"/>
          </p:cNvSpPr>
          <p:nvPr>
            <p:ph type="ctrTitle"/>
          </p:nvPr>
        </p:nvSpPr>
        <p:spPr>
          <a:xfrm>
            <a:off x="548680" y="323528"/>
            <a:ext cx="2088232" cy="3240360"/>
          </a:xfrm>
          <a:ln w="57150">
            <a:solidFill>
              <a:schemeClr val="bg1">
                <a:lumMod val="50000"/>
              </a:schemeClr>
            </a:solidFill>
            <a:prstDash val="sysDot"/>
          </a:ln>
        </p:spPr>
        <p:txBody>
          <a:bodyPr>
            <a:normAutofit fontScale="90000"/>
          </a:bodyPr>
          <a:lstStyle/>
          <a:p>
            <a:pPr algn="l"/>
            <a:r>
              <a:rPr lang="es-ES" sz="6000" b="1" dirty="0" smtClean="0">
                <a:solidFill>
                  <a:srgbClr val="FFC000"/>
                </a:solidFill>
                <a:latin typeface="Agency FB" panose="020B0503020202020204" pitchFamily="34" charset="0"/>
              </a:rPr>
              <a:t>A</a:t>
            </a:r>
            <a:r>
              <a:rPr lang="es-ES" sz="6000" b="1" dirty="0" smtClean="0">
                <a:latin typeface="Agency FB" panose="020B0503020202020204" pitchFamily="34" charset="0"/>
              </a:rPr>
              <a:t>na B. Hungría</a:t>
            </a:r>
            <a:r>
              <a:rPr lang="es-ES" sz="4000" b="1" dirty="0" smtClean="0"/>
              <a:t/>
            </a:r>
            <a:br>
              <a:rPr lang="es-ES" sz="4000" b="1" dirty="0" smtClean="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solidFill>
                    <a:prstClr val="black"/>
                  </a:solidFill>
                  <a:latin typeface="Agency FB" panose="020B0503020202020204" pitchFamily="34" charset="0"/>
                </a:rPr>
                <a:t>En Madrid</a:t>
              </a:r>
              <a:endParaRPr lang="en-GB" sz="2000" b="1" dirty="0">
                <a:solidFill>
                  <a:prstClr val="black"/>
                </a:solidFill>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solidFill>
                    <a:prstClr val="black"/>
                  </a:solidFill>
                  <a:latin typeface="Agency FB" panose="020B0503020202020204" pitchFamily="34" charset="0"/>
                </a:rPr>
                <a:t>Nació en 1974</a:t>
              </a:r>
              <a:endParaRPr lang="en-GB" sz="2000" b="1" dirty="0">
                <a:solidFill>
                  <a:prstClr val="black"/>
                </a:solidFill>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272116" cy="432920"/>
            <a:chOff x="4437112" y="3953781"/>
            <a:chExt cx="2272116"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912077" cy="400110"/>
            </a:xfrm>
            <a:prstGeom prst="rect">
              <a:avLst/>
            </a:prstGeom>
            <a:noFill/>
          </p:spPr>
          <p:txBody>
            <a:bodyPr wrap="square" rtlCol="0">
              <a:spAutoFit/>
            </a:bodyPr>
            <a:lstStyle/>
            <a:p>
              <a:r>
                <a:rPr lang="es-ES" sz="2000" b="1" dirty="0" smtClean="0">
                  <a:solidFill>
                    <a:prstClr val="black"/>
                  </a:solidFill>
                  <a:latin typeface="Agency FB" panose="020B0503020202020204" pitchFamily="34" charset="0"/>
                </a:rPr>
                <a:t>Es </a:t>
              </a:r>
              <a:r>
                <a:rPr lang="es-ES" sz="2000" b="1" dirty="0">
                  <a:solidFill>
                    <a:prstClr val="black"/>
                  </a:solidFill>
                  <a:latin typeface="Agency FB" panose="020B0503020202020204" pitchFamily="34" charset="0"/>
                </a:rPr>
                <a:t>Q</a:t>
              </a:r>
              <a:r>
                <a:rPr lang="es-ES" sz="2000" b="1" dirty="0" smtClean="0">
                  <a:solidFill>
                    <a:prstClr val="black"/>
                  </a:solidFill>
                  <a:latin typeface="Agency FB" panose="020B0503020202020204" pitchFamily="34" charset="0"/>
                </a:rPr>
                <a:t>uímica</a:t>
              </a:r>
              <a:endParaRPr lang="en-GB" sz="2000" b="1" dirty="0">
                <a:solidFill>
                  <a:prstClr val="black"/>
                </a:solidFill>
                <a:latin typeface="Agency FB" panose="020B0503020202020204" pitchFamily="34" charset="0"/>
              </a:endParaRPr>
            </a:p>
          </p:txBody>
        </p:sp>
      </p:grpSp>
      <p:sp>
        <p:nvSpPr>
          <p:cNvPr id="15" name="14 Elipse"/>
          <p:cNvSpPr/>
          <p:nvPr/>
        </p:nvSpPr>
        <p:spPr>
          <a:xfrm>
            <a:off x="614621" y="478310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20688" y="54897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20688" y="619643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prstClr val="black"/>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01670" y="690309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20688" y="760975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14621" y="83164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582812"/>
            <a:ext cx="5040560" cy="6995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Estudió la Licenciatura de Química, con especialidad en Química Inorgánica, en la Universidad Complutense de Madrid.</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104761"/>
            <a:ext cx="5043639" cy="5348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dirty="0">
                <a:solidFill>
                  <a:schemeClr val="tx1"/>
                </a:solidFill>
                <a:latin typeface="Agency FB" panose="020B0503020202020204" pitchFamily="34" charset="0"/>
              </a:rPr>
              <a:t>Realizó una estancia Postdoctoral de dos años y medio en la Universidad de Cambridge, financiada con una Beca Marie </a:t>
            </a:r>
            <a:r>
              <a:rPr lang="es-ES" sz="1600" b="1" dirty="0" smtClean="0">
                <a:solidFill>
                  <a:schemeClr val="tx1"/>
                </a:solidFill>
                <a:latin typeface="Agency FB" panose="020B0503020202020204" pitchFamily="34" charset="0"/>
              </a:rPr>
              <a:t>Curie.</a:t>
            </a:r>
            <a:endParaRPr lang="en-GB" sz="1600" b="1" dirty="0">
              <a:solidFill>
                <a:prstClr val="black"/>
              </a:solidFill>
              <a:latin typeface="Agency FB" panose="020B0503020202020204" pitchFamily="34" charset="0"/>
            </a:endParaRPr>
          </a:p>
        </p:txBody>
      </p:sp>
      <p:sp>
        <p:nvSpPr>
          <p:cNvPr id="26" name="25 Rectángulo"/>
          <p:cNvSpPr/>
          <p:nvPr/>
        </p:nvSpPr>
        <p:spPr>
          <a:xfrm>
            <a:off x="1328416" y="5312949"/>
            <a:ext cx="5043639" cy="7403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latin typeface="Agency FB" panose="020B0503020202020204" pitchFamily="34" charset="0"/>
              </a:rPr>
              <a:t>Hizo su tesis doctoral en el Instituto de Catálisis y Petroleoquímica del CSIC.</a:t>
            </a:r>
            <a:endParaRPr lang="en-GB" sz="1600" dirty="0"/>
          </a:p>
        </p:txBody>
      </p:sp>
      <p:sp>
        <p:nvSpPr>
          <p:cNvPr id="27" name="26 Rectángulo"/>
          <p:cNvSpPr/>
          <p:nvPr/>
        </p:nvSpPr>
        <p:spPr>
          <a:xfrm>
            <a:off x="1340768" y="6691073"/>
            <a:ext cx="5043639" cy="7432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latin typeface="Agency FB" panose="020B0503020202020204" pitchFamily="34" charset="0"/>
              </a:rPr>
              <a:t>Se incorporó a la UCA como contratada Ramón y Cajal en 2008 y en la actualidad es Profesora Titular de Universidad de Química Inorgánica.</a:t>
            </a:r>
            <a:endParaRPr lang="en-GB" sz="1600" dirty="0"/>
          </a:p>
        </p:txBody>
      </p:sp>
      <p:sp>
        <p:nvSpPr>
          <p:cNvPr id="28" name="27 Rectángulo"/>
          <p:cNvSpPr/>
          <p:nvPr/>
        </p:nvSpPr>
        <p:spPr>
          <a:xfrm>
            <a:off x="1340768" y="7407148"/>
            <a:ext cx="5031506" cy="72896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latin typeface="Agency FB" panose="020B0503020202020204" pitchFamily="34" charset="0"/>
              </a:rPr>
              <a:t>Fue galardonada con el Premio “</a:t>
            </a:r>
            <a:r>
              <a:rPr lang="en-US" sz="1600" b="1">
                <a:solidFill>
                  <a:schemeClr val="tx1"/>
                </a:solidFill>
                <a:latin typeface="Agency FB" panose="020B0503020202020204" pitchFamily="34" charset="0"/>
              </a:rPr>
              <a:t>Loreal-Unesco For Women In Science”</a:t>
            </a:r>
            <a:r>
              <a:rPr lang="es-ES" sz="1600" b="1">
                <a:solidFill>
                  <a:schemeClr val="tx1"/>
                </a:solidFill>
                <a:latin typeface="Agency FB" panose="020B0503020202020204" pitchFamily="34" charset="0"/>
              </a:rPr>
              <a:t> en 2014.</a:t>
            </a:r>
            <a:endParaRPr lang="en-GB" sz="1600" dirty="0"/>
          </a:p>
        </p:txBody>
      </p:sp>
      <p:sp>
        <p:nvSpPr>
          <p:cNvPr id="29" name="28 Rectángulo"/>
          <p:cNvSpPr/>
          <p:nvPr/>
        </p:nvSpPr>
        <p:spPr>
          <a:xfrm>
            <a:off x="1334701" y="8205311"/>
            <a:ext cx="5043639"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latin typeface="Agency FB" panose="020B0503020202020204" pitchFamily="34" charset="0"/>
              </a:rPr>
              <a:t>Es madre de dos hijos, y concilia su vida familiar con su carrera docente e investigadora.</a:t>
            </a:r>
            <a:endParaRPr lang="en-GB" sz="1600" dirty="0"/>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solidFill>
                  <a:prstClr val="black"/>
                </a:solidFill>
              </a:rPr>
              <a:t/>
            </a:r>
            <a:br>
              <a:rPr lang="es-ES" sz="5400" b="1" dirty="0" smtClean="0">
                <a:solidFill>
                  <a:prstClr val="black"/>
                </a:solidFill>
              </a:rPr>
            </a:br>
            <a:r>
              <a:rPr lang="es-ES" sz="5400" b="1" dirty="0" smtClean="0">
                <a:solidFill>
                  <a:prstClr val="black"/>
                </a:solidFill>
              </a:rPr>
              <a:t/>
            </a:r>
            <a:br>
              <a:rPr lang="es-ES" sz="5400" b="1" dirty="0" smtClean="0">
                <a:solidFill>
                  <a:prstClr val="black"/>
                </a:solidFill>
              </a:rPr>
            </a:br>
            <a:endParaRPr lang="en-GB" sz="5400" b="1" dirty="0">
              <a:solidFill>
                <a:prstClr val="black"/>
              </a:solidFill>
            </a:endParaRPr>
          </a:p>
        </p:txBody>
      </p:sp>
      <p:pic>
        <p:nvPicPr>
          <p:cNvPr id="32" name="Imagen 31" descr="Una mujer frente a una playa&#10;&#10;Descripción generada automáticamente">
            <a:extLst>
              <a:ext uri="{FF2B5EF4-FFF2-40B4-BE49-F238E27FC236}">
                <a16:creationId xmlns:a16="http://schemas.microsoft.com/office/drawing/2014/main" id="{B447A17B-FCEA-1789-C42C-793D1C767E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472" t="6926" r="12898" b="11323"/>
          <a:stretch/>
        </p:blipFill>
        <p:spPr>
          <a:xfrm>
            <a:off x="2667080" y="323528"/>
            <a:ext cx="3991628" cy="3467762"/>
          </a:xfrm>
          <a:prstGeom prst="rect">
            <a:avLst/>
          </a:prstGeom>
        </p:spPr>
      </p:pic>
    </p:spTree>
    <p:extLst>
      <p:ext uri="{BB962C8B-B14F-4D97-AF65-F5344CB8AC3E}">
        <p14:creationId xmlns:p14="http://schemas.microsoft.com/office/powerpoint/2010/main" val="19674490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R</a:t>
            </a:r>
            <a:r>
              <a:rPr lang="es-ES" sz="8900" b="1" dirty="0" smtClean="0">
                <a:latin typeface="Agency FB" panose="020B0503020202020204" pitchFamily="34" charset="0"/>
              </a:rPr>
              <a:t>osa</a:t>
            </a:r>
            <a:r>
              <a:rPr lang="es-ES" sz="5300" b="1" dirty="0" smtClean="0">
                <a:latin typeface="Agency FB" panose="020B0503020202020204" pitchFamily="34" charset="0"/>
              </a:rPr>
              <a:t> </a:t>
            </a:r>
            <a:br>
              <a:rPr lang="es-ES" sz="5300" b="1" dirty="0" smtClean="0">
                <a:latin typeface="Agency FB" panose="020B0503020202020204" pitchFamily="34" charset="0"/>
              </a:rPr>
            </a:br>
            <a:r>
              <a:rPr lang="es-ES" sz="6700" b="1" dirty="0" smtClean="0">
                <a:latin typeface="Agency FB" panose="020B0503020202020204" pitchFamily="34" charset="0"/>
              </a:rPr>
              <a:t>Durán</a:t>
            </a:r>
            <a:r>
              <a:rPr lang="es-ES" sz="5400" b="1" dirty="0"/>
              <a:t/>
            </a:r>
            <a:br>
              <a:rPr lang="es-ES" sz="5400" b="1" dirty="0"/>
            </a:br>
            <a:endParaRPr lang="en-GB" sz="5400" b="1" dirty="0"/>
          </a:p>
        </p:txBody>
      </p:sp>
      <p:grpSp>
        <p:nvGrpSpPr>
          <p:cNvPr id="6" name="5 Grupo"/>
          <p:cNvGrpSpPr/>
          <p:nvPr/>
        </p:nvGrpSpPr>
        <p:grpSpPr>
          <a:xfrm>
            <a:off x="2492896"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92696"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60s</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077072" y="3893865"/>
            <a:ext cx="2321034" cy="409085"/>
            <a:chOff x="4221088" y="3949856"/>
            <a:chExt cx="2321034" cy="409085"/>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1088"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597905" y="3949856"/>
              <a:ext cx="1944217" cy="400110"/>
            </a:xfrm>
            <a:prstGeom prst="rect">
              <a:avLst/>
            </a:prstGeom>
            <a:noFill/>
          </p:spPr>
          <p:txBody>
            <a:bodyPr wrap="square" rtlCol="0">
              <a:spAutoFit/>
            </a:bodyPr>
            <a:lstStyle/>
            <a:p>
              <a:r>
                <a:rPr lang="es-ES" sz="2000" b="1" dirty="0" smtClean="0">
                  <a:latin typeface="Agency FB" panose="020B0503020202020204" pitchFamily="34" charset="0"/>
                </a:rPr>
                <a:t>Es química orgánica</a:t>
              </a:r>
              <a:endParaRPr lang="en-GB" sz="2000" b="1" dirty="0">
                <a:latin typeface="Agency FB" panose="020B0503020202020204" pitchFamily="34" charset="0"/>
              </a:endParaRPr>
            </a:p>
          </p:txBody>
        </p:sp>
      </p:grpSp>
      <p:sp>
        <p:nvSpPr>
          <p:cNvPr id="15" name="14 Elipse"/>
          <p:cNvSpPr/>
          <p:nvPr/>
        </p:nvSpPr>
        <p:spPr>
          <a:xfrm>
            <a:off x="620688" y="467199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19419" y="532307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20688" y="604001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9419" y="6732595"/>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20688" y="740417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20688" y="811381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697957"/>
            <a:ext cx="5040560" cy="45212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smtClean="0">
                <a:solidFill>
                  <a:schemeClr val="tx1"/>
                </a:solidFill>
                <a:latin typeface="Agency FB" panose="020B0503020202020204" pitchFamily="34" charset="0"/>
              </a:rPr>
              <a:t>Doctora en Ciencias Químicas por la Universidad de Cádiz.</a:t>
            </a:r>
            <a:endParaRPr lang="en-GB" sz="1600" b="1" dirty="0">
              <a:solidFill>
                <a:schemeClr val="tx1"/>
              </a:solidFill>
              <a:latin typeface="Agency FB" panose="020B0503020202020204" pitchFamily="34" charset="0"/>
            </a:endParaRPr>
          </a:p>
        </p:txBody>
      </p:sp>
      <p:sp>
        <p:nvSpPr>
          <p:cNvPr id="25" name="24 Rectángulo"/>
          <p:cNvSpPr/>
          <p:nvPr/>
        </p:nvSpPr>
        <p:spPr>
          <a:xfrm>
            <a:off x="1328635" y="5276178"/>
            <a:ext cx="5043639" cy="5978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P</a:t>
            </a:r>
            <a:r>
              <a:rPr lang="es-ES" sz="1600" b="1" dirty="0" smtClean="0">
                <a:solidFill>
                  <a:schemeClr val="tx1"/>
                </a:solidFill>
                <a:latin typeface="Agency FB" panose="020B0503020202020204" pitchFamily="34" charset="0"/>
              </a:rPr>
              <a:t>rofesora e investigadora del </a:t>
            </a:r>
            <a:r>
              <a:rPr lang="es-ES" sz="1600" b="1" dirty="0">
                <a:solidFill>
                  <a:schemeClr val="tx1"/>
                </a:solidFill>
                <a:latin typeface="Agency FB" panose="020B0503020202020204" pitchFamily="34" charset="0"/>
              </a:rPr>
              <a:t>Departamento de Química Orgánica de </a:t>
            </a:r>
            <a:r>
              <a:rPr lang="es-ES" sz="1600" b="1" dirty="0" smtClean="0">
                <a:solidFill>
                  <a:schemeClr val="tx1"/>
                </a:solidFill>
                <a:latin typeface="Agency FB" panose="020B0503020202020204" pitchFamily="34" charset="0"/>
              </a:rPr>
              <a:t>la Universidad de Cádiz desde hace más de 25 años.</a:t>
            </a:r>
            <a:endParaRPr lang="en-GB" sz="1600" b="1" dirty="0">
              <a:solidFill>
                <a:schemeClr val="tx1"/>
              </a:solidFill>
              <a:latin typeface="Agency FB" panose="020B0503020202020204" pitchFamily="34" charset="0"/>
            </a:endParaRPr>
          </a:p>
        </p:txBody>
      </p:sp>
      <p:sp>
        <p:nvSpPr>
          <p:cNvPr id="26" name="25 Rectángulo"/>
          <p:cNvSpPr/>
          <p:nvPr/>
        </p:nvSpPr>
        <p:spPr>
          <a:xfrm>
            <a:off x="1340768" y="5996106"/>
            <a:ext cx="5043639" cy="5918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Sus </a:t>
            </a:r>
            <a:r>
              <a:rPr lang="es-ES" sz="1600" b="1" dirty="0">
                <a:solidFill>
                  <a:schemeClr val="tx1"/>
                </a:solidFill>
                <a:latin typeface="Agency FB" panose="020B0503020202020204" pitchFamily="34" charset="0"/>
              </a:rPr>
              <a:t>intereses científicos se centran en la obtención de productos naturales a partir de hongos marinos con fines terapéuticos</a:t>
            </a:r>
            <a:r>
              <a:rPr lang="es-ES" sz="1600" b="1" dirty="0" smtClean="0">
                <a:solidFill>
                  <a:schemeClr val="tx1"/>
                </a:solidFill>
                <a:latin typeface="Agency FB" panose="020B0503020202020204" pitchFamily="34" charset="0"/>
              </a:rPr>
              <a:t>.</a:t>
            </a:r>
            <a:endParaRPr lang="es-ES" sz="1600" b="1" dirty="0">
              <a:solidFill>
                <a:schemeClr val="tx1"/>
              </a:solidFill>
              <a:latin typeface="Agency FB" panose="020B0503020202020204" pitchFamily="34" charset="0"/>
            </a:endParaRPr>
          </a:p>
        </p:txBody>
      </p:sp>
      <p:sp>
        <p:nvSpPr>
          <p:cNvPr id="27" name="26 Rectángulo"/>
          <p:cNvSpPr/>
          <p:nvPr/>
        </p:nvSpPr>
        <p:spPr>
          <a:xfrm>
            <a:off x="1340768" y="6712069"/>
            <a:ext cx="5043639" cy="54510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Estudia hongos aislados de sedimentos de la Bahía de Cádiz y de la Isla Rey Jorge en la </a:t>
            </a:r>
            <a:r>
              <a:rPr lang="es-ES" sz="1600" b="1" dirty="0" smtClean="0">
                <a:solidFill>
                  <a:schemeClr val="tx1"/>
                </a:solidFill>
                <a:latin typeface="Agency FB" panose="020B0503020202020204" pitchFamily="34" charset="0"/>
              </a:rPr>
              <a:t>Antártida.</a:t>
            </a:r>
            <a:endParaRPr lang="es-ES" sz="1600" b="1" dirty="0">
              <a:solidFill>
                <a:schemeClr val="tx1"/>
              </a:solidFill>
              <a:latin typeface="Agency FB" panose="020B0503020202020204" pitchFamily="34" charset="0"/>
            </a:endParaRPr>
          </a:p>
        </p:txBody>
      </p:sp>
      <p:sp>
        <p:nvSpPr>
          <p:cNvPr id="28" name="27 Rectángulo"/>
          <p:cNvSpPr/>
          <p:nvPr/>
        </p:nvSpPr>
        <p:spPr>
          <a:xfrm>
            <a:off x="1340768" y="7372361"/>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La </a:t>
            </a:r>
            <a:r>
              <a:rPr lang="es-ES" sz="1600" b="1" dirty="0" err="1">
                <a:solidFill>
                  <a:schemeClr val="tx1"/>
                </a:solidFill>
                <a:latin typeface="Agency FB" panose="020B0503020202020204" pitchFamily="34" charset="0"/>
              </a:rPr>
              <a:t>microbiota</a:t>
            </a:r>
            <a:r>
              <a:rPr lang="es-ES" sz="1600" b="1" dirty="0">
                <a:solidFill>
                  <a:schemeClr val="tx1"/>
                </a:solidFill>
                <a:latin typeface="Agency FB" panose="020B0503020202020204" pitchFamily="34" charset="0"/>
              </a:rPr>
              <a:t> marina es un reservorio de nuevos antitumorales, antibióticos y antivirales esperando a ser descubiertos</a:t>
            </a:r>
            <a:r>
              <a:rPr lang="es-ES"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9" name="28 Rectángulo"/>
          <p:cNvSpPr/>
          <p:nvPr/>
        </p:nvSpPr>
        <p:spPr>
          <a:xfrm>
            <a:off x="1340768" y="8055224"/>
            <a:ext cx="5043639" cy="62123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Es una científica que le apasiona su trabajo, ya que no tiene límites en el desafío de conocer y descubrir</a:t>
            </a:r>
            <a:r>
              <a:rPr lang="es-ES"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68960" y="550307"/>
            <a:ext cx="2982778" cy="2815520"/>
          </a:xfrm>
          <a:prstGeom prst="rect">
            <a:avLst/>
          </a:prstGeom>
        </p:spPr>
      </p:pic>
    </p:spTree>
    <p:extLst>
      <p:ext uri="{BB962C8B-B14F-4D97-AF65-F5344CB8AC3E}">
        <p14:creationId xmlns:p14="http://schemas.microsoft.com/office/powerpoint/2010/main" val="24358320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fill="hold"/>
                                        <p:tgtEl>
                                          <p:spTgt spid="2"/>
                                        </p:tgtEl>
                                        <p:attrNameLst>
                                          <p:attrName>ppt_x</p:attrName>
                                        </p:attrNameLst>
                                      </p:cBhvr>
                                      <p:tavLst>
                                        <p:tav tm="0">
                                          <p:val>
                                            <p:strVal val="#ppt_x"/>
                                          </p:val>
                                        </p:tav>
                                        <p:tav tm="100000">
                                          <p:val>
                                            <p:strVal val="#ppt_x"/>
                                          </p:val>
                                        </p:tav>
                                      </p:tavLst>
                                    </p:anim>
                                    <p:anim calcmode="lin" valueType="num">
                                      <p:cBhvr additive="base">
                                        <p:cTn id="12" dur="7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ppt_x"/>
                                          </p:val>
                                        </p:tav>
                                        <p:tav tm="100000">
                                          <p:val>
                                            <p:strVal val="#ppt_x"/>
                                          </p:val>
                                        </p:tav>
                                      </p:tavLst>
                                    </p:anim>
                                    <p:anim calcmode="lin" valueType="num">
                                      <p:cBhvr additive="base">
                                        <p:cTn id="20" dur="75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ppt_x"/>
                                          </p:val>
                                        </p:tav>
                                        <p:tav tm="100000">
                                          <p:val>
                                            <p:strVal val="#ppt_x"/>
                                          </p:val>
                                        </p:tav>
                                      </p:tavLst>
                                    </p:anim>
                                    <p:anim calcmode="lin" valueType="num">
                                      <p:cBhvr additive="base">
                                        <p:cTn id="24" dur="75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750" fill="hold"/>
                                        <p:tgtEl>
                                          <p:spTgt spid="15"/>
                                        </p:tgtEl>
                                        <p:attrNameLst>
                                          <p:attrName>ppt_x</p:attrName>
                                        </p:attrNameLst>
                                      </p:cBhvr>
                                      <p:tavLst>
                                        <p:tav tm="0">
                                          <p:val>
                                            <p:strVal val="#ppt_x"/>
                                          </p:val>
                                        </p:tav>
                                        <p:tav tm="100000">
                                          <p:val>
                                            <p:strVal val="#ppt_x"/>
                                          </p:val>
                                        </p:tav>
                                      </p:tavLst>
                                    </p:anim>
                                    <p:anim calcmode="lin" valueType="num">
                                      <p:cBhvr additive="base">
                                        <p:cTn id="28" dur="75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750" fill="hold"/>
                                        <p:tgtEl>
                                          <p:spTgt spid="16"/>
                                        </p:tgtEl>
                                        <p:attrNameLst>
                                          <p:attrName>ppt_x</p:attrName>
                                        </p:attrNameLst>
                                      </p:cBhvr>
                                      <p:tavLst>
                                        <p:tav tm="0">
                                          <p:val>
                                            <p:strVal val="#ppt_x"/>
                                          </p:val>
                                        </p:tav>
                                        <p:tav tm="100000">
                                          <p:val>
                                            <p:strVal val="#ppt_x"/>
                                          </p:val>
                                        </p:tav>
                                      </p:tavLst>
                                    </p:anim>
                                    <p:anim calcmode="lin" valueType="num">
                                      <p:cBhvr additive="base">
                                        <p:cTn id="32" dur="75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750" fill="hold"/>
                                        <p:tgtEl>
                                          <p:spTgt spid="17"/>
                                        </p:tgtEl>
                                        <p:attrNameLst>
                                          <p:attrName>ppt_x</p:attrName>
                                        </p:attrNameLst>
                                      </p:cBhvr>
                                      <p:tavLst>
                                        <p:tav tm="0">
                                          <p:val>
                                            <p:strVal val="#ppt_x"/>
                                          </p:val>
                                        </p:tav>
                                        <p:tav tm="100000">
                                          <p:val>
                                            <p:strVal val="#ppt_x"/>
                                          </p:val>
                                        </p:tav>
                                      </p:tavLst>
                                    </p:anim>
                                    <p:anim calcmode="lin" valueType="num">
                                      <p:cBhvr additive="base">
                                        <p:cTn id="36" dur="75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750" fill="hold"/>
                                        <p:tgtEl>
                                          <p:spTgt spid="18"/>
                                        </p:tgtEl>
                                        <p:attrNameLst>
                                          <p:attrName>ppt_x</p:attrName>
                                        </p:attrNameLst>
                                      </p:cBhvr>
                                      <p:tavLst>
                                        <p:tav tm="0">
                                          <p:val>
                                            <p:strVal val="#ppt_x"/>
                                          </p:val>
                                        </p:tav>
                                        <p:tav tm="100000">
                                          <p:val>
                                            <p:strVal val="#ppt_x"/>
                                          </p:val>
                                        </p:tav>
                                      </p:tavLst>
                                    </p:anim>
                                    <p:anim calcmode="lin" valueType="num">
                                      <p:cBhvr additive="base">
                                        <p:cTn id="40" dur="75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750" fill="hold"/>
                                        <p:tgtEl>
                                          <p:spTgt spid="19"/>
                                        </p:tgtEl>
                                        <p:attrNameLst>
                                          <p:attrName>ppt_x</p:attrName>
                                        </p:attrNameLst>
                                      </p:cBhvr>
                                      <p:tavLst>
                                        <p:tav tm="0">
                                          <p:val>
                                            <p:strVal val="#ppt_x"/>
                                          </p:val>
                                        </p:tav>
                                        <p:tav tm="100000">
                                          <p:val>
                                            <p:strVal val="#ppt_x"/>
                                          </p:val>
                                        </p:tav>
                                      </p:tavLst>
                                    </p:anim>
                                    <p:anim calcmode="lin" valueType="num">
                                      <p:cBhvr additive="base">
                                        <p:cTn id="44" dur="75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750" fill="hold"/>
                                        <p:tgtEl>
                                          <p:spTgt spid="20"/>
                                        </p:tgtEl>
                                        <p:attrNameLst>
                                          <p:attrName>ppt_x</p:attrName>
                                        </p:attrNameLst>
                                      </p:cBhvr>
                                      <p:tavLst>
                                        <p:tav tm="0">
                                          <p:val>
                                            <p:strVal val="#ppt_x"/>
                                          </p:val>
                                        </p:tav>
                                        <p:tav tm="100000">
                                          <p:val>
                                            <p:strVal val="#ppt_x"/>
                                          </p:val>
                                        </p:tav>
                                      </p:tavLst>
                                    </p:anim>
                                    <p:anim calcmode="lin" valueType="num">
                                      <p:cBhvr additive="base">
                                        <p:cTn id="48" dur="75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750" fill="hold"/>
                                        <p:tgtEl>
                                          <p:spTgt spid="14"/>
                                        </p:tgtEl>
                                        <p:attrNameLst>
                                          <p:attrName>ppt_x</p:attrName>
                                        </p:attrNameLst>
                                      </p:cBhvr>
                                      <p:tavLst>
                                        <p:tav tm="0">
                                          <p:val>
                                            <p:strVal val="#ppt_x"/>
                                          </p:val>
                                        </p:tav>
                                        <p:tav tm="100000">
                                          <p:val>
                                            <p:strVal val="#ppt_x"/>
                                          </p:val>
                                        </p:tav>
                                      </p:tavLst>
                                    </p:anim>
                                    <p:anim calcmode="lin" valueType="num">
                                      <p:cBhvr additive="base">
                                        <p:cTn id="52" dur="75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750" fill="hold"/>
                                        <p:tgtEl>
                                          <p:spTgt spid="25"/>
                                        </p:tgtEl>
                                        <p:attrNameLst>
                                          <p:attrName>ppt_x</p:attrName>
                                        </p:attrNameLst>
                                      </p:cBhvr>
                                      <p:tavLst>
                                        <p:tav tm="0">
                                          <p:val>
                                            <p:strVal val="#ppt_x"/>
                                          </p:val>
                                        </p:tav>
                                        <p:tav tm="100000">
                                          <p:val>
                                            <p:strVal val="#ppt_x"/>
                                          </p:val>
                                        </p:tav>
                                      </p:tavLst>
                                    </p:anim>
                                    <p:anim calcmode="lin" valueType="num">
                                      <p:cBhvr additive="base">
                                        <p:cTn id="56" dur="75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750" fill="hold"/>
                                        <p:tgtEl>
                                          <p:spTgt spid="26"/>
                                        </p:tgtEl>
                                        <p:attrNameLst>
                                          <p:attrName>ppt_x</p:attrName>
                                        </p:attrNameLst>
                                      </p:cBhvr>
                                      <p:tavLst>
                                        <p:tav tm="0">
                                          <p:val>
                                            <p:strVal val="#ppt_x"/>
                                          </p:val>
                                        </p:tav>
                                        <p:tav tm="100000">
                                          <p:val>
                                            <p:strVal val="#ppt_x"/>
                                          </p:val>
                                        </p:tav>
                                      </p:tavLst>
                                    </p:anim>
                                    <p:anim calcmode="lin" valueType="num">
                                      <p:cBhvr additive="base">
                                        <p:cTn id="60" dur="75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750" fill="hold"/>
                                        <p:tgtEl>
                                          <p:spTgt spid="27"/>
                                        </p:tgtEl>
                                        <p:attrNameLst>
                                          <p:attrName>ppt_x</p:attrName>
                                        </p:attrNameLst>
                                      </p:cBhvr>
                                      <p:tavLst>
                                        <p:tav tm="0">
                                          <p:val>
                                            <p:strVal val="#ppt_x"/>
                                          </p:val>
                                        </p:tav>
                                        <p:tav tm="100000">
                                          <p:val>
                                            <p:strVal val="#ppt_x"/>
                                          </p:val>
                                        </p:tav>
                                      </p:tavLst>
                                    </p:anim>
                                    <p:anim calcmode="lin" valueType="num">
                                      <p:cBhvr additive="base">
                                        <p:cTn id="64" dur="75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750" fill="hold"/>
                                        <p:tgtEl>
                                          <p:spTgt spid="28"/>
                                        </p:tgtEl>
                                        <p:attrNameLst>
                                          <p:attrName>ppt_x</p:attrName>
                                        </p:attrNameLst>
                                      </p:cBhvr>
                                      <p:tavLst>
                                        <p:tav tm="0">
                                          <p:val>
                                            <p:strVal val="#ppt_x"/>
                                          </p:val>
                                        </p:tav>
                                        <p:tav tm="100000">
                                          <p:val>
                                            <p:strVal val="#ppt_x"/>
                                          </p:val>
                                        </p:tav>
                                      </p:tavLst>
                                    </p:anim>
                                    <p:anim calcmode="lin" valueType="num">
                                      <p:cBhvr additive="base">
                                        <p:cTn id="68" dur="75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750" fill="hold"/>
                                        <p:tgtEl>
                                          <p:spTgt spid="29"/>
                                        </p:tgtEl>
                                        <p:attrNameLst>
                                          <p:attrName>ppt_x</p:attrName>
                                        </p:attrNameLst>
                                      </p:cBhvr>
                                      <p:tavLst>
                                        <p:tav tm="0">
                                          <p:val>
                                            <p:strVal val="#ppt_x"/>
                                          </p:val>
                                        </p:tav>
                                        <p:tav tm="100000">
                                          <p:val>
                                            <p:strVal val="#ppt_x"/>
                                          </p:val>
                                        </p:tav>
                                      </p:tavLst>
                                    </p:anim>
                                    <p:anim calcmode="lin" valueType="num">
                                      <p:cBhvr additive="base">
                                        <p:cTn id="72" dur="75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750" fill="hold"/>
                                        <p:tgtEl>
                                          <p:spTgt spid="30"/>
                                        </p:tgtEl>
                                        <p:attrNameLst>
                                          <p:attrName>ppt_x</p:attrName>
                                        </p:attrNameLst>
                                      </p:cBhvr>
                                      <p:tavLst>
                                        <p:tav tm="0">
                                          <p:val>
                                            <p:strVal val="#ppt_x"/>
                                          </p:val>
                                        </p:tav>
                                        <p:tav tm="100000">
                                          <p:val>
                                            <p:strVal val="#ppt_x"/>
                                          </p:val>
                                        </p:tav>
                                      </p:tavLst>
                                    </p:anim>
                                    <p:anim calcmode="lin" valueType="num">
                                      <p:cBhvr additive="base">
                                        <p:cTn id="76" dur="75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750" fill="hold"/>
                                        <p:tgtEl>
                                          <p:spTgt spid="11"/>
                                        </p:tgtEl>
                                        <p:attrNameLst>
                                          <p:attrName>ppt_x</p:attrName>
                                        </p:attrNameLst>
                                      </p:cBhvr>
                                      <p:tavLst>
                                        <p:tav tm="0">
                                          <p:val>
                                            <p:strVal val="#ppt_x"/>
                                          </p:val>
                                        </p:tav>
                                        <p:tav tm="100000">
                                          <p:val>
                                            <p:strVal val="#ppt_x"/>
                                          </p:val>
                                        </p:tav>
                                      </p:tavLst>
                                    </p:anim>
                                    <p:anim calcmode="lin" valueType="num">
                                      <p:cBhvr additive="base">
                                        <p:cTn id="80"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2952328" cy="3240360"/>
          </a:xfrm>
          <a:ln w="57150">
            <a:solidFill>
              <a:schemeClr val="bg1">
                <a:lumMod val="50000"/>
              </a:schemeClr>
            </a:solidFill>
            <a:prstDash val="sysDot"/>
          </a:ln>
        </p:spPr>
        <p:txBody>
          <a:bodyPr>
            <a:normAutofit/>
          </a:bodyPr>
          <a:lstStyle/>
          <a:p>
            <a:pPr algn="l"/>
            <a:r>
              <a:rPr lang="es-ES" sz="4000" b="1" dirty="0" smtClean="0">
                <a:solidFill>
                  <a:srgbClr val="FFC000"/>
                </a:solidFill>
                <a:latin typeface="Agency FB" panose="020B0503020202020204" pitchFamily="34" charset="0"/>
              </a:rPr>
              <a:t>Mª </a:t>
            </a:r>
            <a:r>
              <a:rPr lang="es-ES" sz="4000" b="1" dirty="0" smtClean="0">
                <a:latin typeface="Agency FB" panose="020B0503020202020204" pitchFamily="34" charset="0"/>
              </a:rPr>
              <a:t>Carmen Duran Ruiz</a:t>
            </a:r>
            <a:br>
              <a:rPr lang="es-ES" sz="4000" b="1" dirty="0" smtClean="0">
                <a:latin typeface="Agency FB" panose="020B0503020202020204" pitchFamily="34" charset="0"/>
              </a:rPr>
            </a:br>
            <a:r>
              <a:rPr lang="es-ES" sz="4000" b="1" dirty="0"/>
              <a:t/>
            </a:r>
            <a:br>
              <a:rPr lang="es-ES" sz="4000" b="1" dirty="0"/>
            </a:br>
            <a:endParaRPr lang="en-GB" sz="4000" b="1" dirty="0"/>
          </a:p>
        </p:txBody>
      </p:sp>
      <p:grpSp>
        <p:nvGrpSpPr>
          <p:cNvPr id="6" name="5 Grupo"/>
          <p:cNvGrpSpPr/>
          <p:nvPr/>
        </p:nvGrpSpPr>
        <p:grpSpPr>
          <a:xfrm>
            <a:off x="2492896"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92696"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1977</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077072" y="3893865"/>
            <a:ext cx="2321034" cy="409085"/>
            <a:chOff x="4221088" y="3949856"/>
            <a:chExt cx="2321034" cy="409085"/>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1088"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597905" y="3949856"/>
              <a:ext cx="1944217" cy="400110"/>
            </a:xfrm>
            <a:prstGeom prst="rect">
              <a:avLst/>
            </a:prstGeom>
            <a:noFill/>
          </p:spPr>
          <p:txBody>
            <a:bodyPr wrap="square" rtlCol="0">
              <a:spAutoFit/>
            </a:bodyPr>
            <a:lstStyle/>
            <a:p>
              <a:r>
                <a:rPr lang="es-ES" sz="2000" b="1" dirty="0" smtClean="0">
                  <a:latin typeface="Agency FB" panose="020B0503020202020204" pitchFamily="34" charset="0"/>
                </a:rPr>
                <a:t>Es Bioquímica</a:t>
              </a:r>
              <a:endParaRPr lang="en-GB" sz="2000" b="1" dirty="0">
                <a:latin typeface="Agency FB" panose="020B0503020202020204" pitchFamily="34" charset="0"/>
              </a:endParaRPr>
            </a:p>
          </p:txBody>
        </p:sp>
      </p:grpSp>
      <p:sp>
        <p:nvSpPr>
          <p:cNvPr id="15" name="14 Elipse"/>
          <p:cNvSpPr/>
          <p:nvPr/>
        </p:nvSpPr>
        <p:spPr>
          <a:xfrm>
            <a:off x="620688" y="467199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04980" y="569589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58254" y="658245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95504" y="740039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95504" y="83188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251024" y="4543167"/>
            <a:ext cx="5130304" cy="72209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Licenciada y Doctora en Bioquímica por la Universidad Complutense de Madrid. Su tesis se centró en la identificación de </a:t>
            </a:r>
            <a:r>
              <a:rPr lang="es-ES" sz="1600" b="1" dirty="0" err="1">
                <a:solidFill>
                  <a:schemeClr val="tx1"/>
                </a:solidFill>
                <a:latin typeface="Agency FB" panose="020B0503020202020204" pitchFamily="34" charset="0"/>
              </a:rPr>
              <a:t>Biomarcadores</a:t>
            </a:r>
            <a:r>
              <a:rPr lang="es-ES" sz="1600" b="1" dirty="0">
                <a:solidFill>
                  <a:schemeClr val="tx1"/>
                </a:solidFill>
                <a:latin typeface="Agency FB" panose="020B0503020202020204" pitchFamily="34" charset="0"/>
              </a:rPr>
              <a:t> en Enfermedades cardiovasculares.</a:t>
            </a:r>
            <a:endParaRPr lang="en-GB" sz="1600" b="1" dirty="0">
              <a:solidFill>
                <a:schemeClr val="tx1"/>
              </a:solidFill>
              <a:latin typeface="Agency FB" panose="020B0503020202020204" pitchFamily="34" charset="0"/>
            </a:endParaRPr>
          </a:p>
        </p:txBody>
      </p:sp>
      <p:sp>
        <p:nvSpPr>
          <p:cNvPr id="25" name="24 Rectángulo"/>
          <p:cNvSpPr/>
          <p:nvPr/>
        </p:nvSpPr>
        <p:spPr>
          <a:xfrm>
            <a:off x="1251025" y="5313391"/>
            <a:ext cx="5121250" cy="98075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a:solidFill>
                  <a:schemeClr val="tx1"/>
                </a:solidFill>
                <a:latin typeface="Agency FB" panose="020B0503020202020204" pitchFamily="34" charset="0"/>
              </a:rPr>
              <a:t>Ha </a:t>
            </a:r>
            <a:r>
              <a:rPr lang="en-GB" sz="1600" b="1" dirty="0" err="1">
                <a:solidFill>
                  <a:schemeClr val="tx1"/>
                </a:solidFill>
                <a:latin typeface="Agency FB" panose="020B0503020202020204" pitchFamily="34" charset="0"/>
              </a:rPr>
              <a:t>realizado</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varias</a:t>
            </a:r>
            <a:r>
              <a:rPr lang="en-GB" sz="1600" b="1" dirty="0">
                <a:solidFill>
                  <a:schemeClr val="tx1"/>
                </a:solidFill>
                <a:latin typeface="Agency FB" panose="020B0503020202020204" pitchFamily="34" charset="0"/>
              </a:rPr>
              <a:t> estancias a </a:t>
            </a:r>
            <a:r>
              <a:rPr lang="en-GB" sz="1600" b="1" dirty="0" err="1">
                <a:solidFill>
                  <a:schemeClr val="tx1"/>
                </a:solidFill>
                <a:latin typeface="Agency FB" panose="020B0503020202020204" pitchFamily="34" charset="0"/>
              </a:rPr>
              <a:t>nivel</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internacional</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incluyendo</a:t>
            </a:r>
            <a:r>
              <a:rPr lang="en-GB" sz="1600" b="1" dirty="0">
                <a:solidFill>
                  <a:schemeClr val="tx1"/>
                </a:solidFill>
                <a:latin typeface="Agency FB" panose="020B0503020202020204" pitchFamily="34" charset="0"/>
              </a:rPr>
              <a:t> la Universidad del Sur de </a:t>
            </a:r>
            <a:r>
              <a:rPr lang="en-GB" sz="1600" b="1" dirty="0" err="1">
                <a:solidFill>
                  <a:schemeClr val="tx1"/>
                </a:solidFill>
                <a:latin typeface="Agency FB" panose="020B0503020202020204" pitchFamily="34" charset="0"/>
              </a:rPr>
              <a:t>Dinamarca</a:t>
            </a:r>
            <a:r>
              <a:rPr lang="en-GB" sz="1600" b="1" dirty="0">
                <a:solidFill>
                  <a:schemeClr val="tx1"/>
                </a:solidFill>
                <a:latin typeface="Agency FB" panose="020B0503020202020204" pitchFamily="34" charset="0"/>
              </a:rPr>
              <a:t>, y la University College </a:t>
            </a:r>
            <a:r>
              <a:rPr lang="en-GB" sz="1600" b="1" dirty="0" err="1">
                <a:solidFill>
                  <a:schemeClr val="tx1"/>
                </a:solidFill>
                <a:latin typeface="Agency FB" panose="020B0503020202020204" pitchFamily="34" charset="0"/>
              </a:rPr>
              <a:t>Londres</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completando</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su</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formación</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en</a:t>
            </a:r>
            <a:r>
              <a:rPr lang="en-GB" sz="1600" b="1" dirty="0">
                <a:solidFill>
                  <a:schemeClr val="tx1"/>
                </a:solidFill>
                <a:latin typeface="Agency FB" panose="020B0503020202020204" pitchFamily="34" charset="0"/>
              </a:rPr>
              <a:t> el </a:t>
            </a:r>
            <a:r>
              <a:rPr lang="en-GB" sz="1600" b="1" dirty="0" err="1">
                <a:solidFill>
                  <a:schemeClr val="tx1"/>
                </a:solidFill>
                <a:latin typeface="Agency FB" panose="020B0503020202020204" pitchFamily="34" charset="0"/>
              </a:rPr>
              <a:t>uso</a:t>
            </a:r>
            <a:r>
              <a:rPr lang="en-GB" sz="1600" b="1" dirty="0">
                <a:solidFill>
                  <a:schemeClr val="tx1"/>
                </a:solidFill>
                <a:latin typeface="Agency FB" panose="020B0503020202020204" pitchFamily="34" charset="0"/>
              </a:rPr>
              <a:t> de </a:t>
            </a:r>
            <a:r>
              <a:rPr lang="en-GB" sz="1600" b="1" dirty="0" err="1">
                <a:solidFill>
                  <a:schemeClr val="tx1"/>
                </a:solidFill>
                <a:latin typeface="Agency FB" panose="020B0503020202020204" pitchFamily="34" charset="0"/>
              </a:rPr>
              <a:t>herramientas</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proteómicas</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en</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investigación</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biomédica</a:t>
            </a:r>
            <a:r>
              <a:rPr lang="en-GB" sz="1600" b="1" dirty="0">
                <a:solidFill>
                  <a:schemeClr val="tx1"/>
                </a:solidFill>
                <a:latin typeface="Agency FB" panose="020B0503020202020204" pitchFamily="34" charset="0"/>
              </a:rPr>
              <a:t>.</a:t>
            </a:r>
          </a:p>
        </p:txBody>
      </p:sp>
      <p:sp>
        <p:nvSpPr>
          <p:cNvPr id="26" name="25 Rectángulo"/>
          <p:cNvSpPr/>
          <p:nvPr/>
        </p:nvSpPr>
        <p:spPr>
          <a:xfrm>
            <a:off x="1251025" y="6361199"/>
            <a:ext cx="5121249" cy="77475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Durante su estancia en Londres trabajó en la identificación de </a:t>
            </a:r>
            <a:r>
              <a:rPr lang="es-ES" sz="1600" b="1" dirty="0" err="1">
                <a:solidFill>
                  <a:schemeClr val="tx1"/>
                </a:solidFill>
                <a:latin typeface="Agency FB" panose="020B0503020202020204" pitchFamily="34" charset="0"/>
              </a:rPr>
              <a:t>biomarcadores</a:t>
            </a:r>
            <a:r>
              <a:rPr lang="es-ES" sz="1600" b="1" dirty="0">
                <a:solidFill>
                  <a:schemeClr val="tx1"/>
                </a:solidFill>
                <a:latin typeface="Agency FB" panose="020B0503020202020204" pitchFamily="34" charset="0"/>
              </a:rPr>
              <a:t> en cáncer de </a:t>
            </a:r>
            <a:r>
              <a:rPr lang="es-ES" sz="1600" b="1" dirty="0" smtClean="0">
                <a:solidFill>
                  <a:schemeClr val="tx1"/>
                </a:solidFill>
                <a:latin typeface="Agency FB" panose="020B0503020202020204" pitchFamily="34" charset="0"/>
              </a:rPr>
              <a:t>mama.</a:t>
            </a:r>
            <a:endParaRPr lang="en-GB" sz="1600" b="1" dirty="0">
              <a:solidFill>
                <a:schemeClr val="tx1"/>
              </a:solidFill>
              <a:latin typeface="Agency FB" panose="020B0503020202020204" pitchFamily="34" charset="0"/>
            </a:endParaRPr>
          </a:p>
        </p:txBody>
      </p:sp>
      <p:sp>
        <p:nvSpPr>
          <p:cNvPr id="27" name="26 Rectángulo"/>
          <p:cNvSpPr/>
          <p:nvPr/>
        </p:nvSpPr>
        <p:spPr>
          <a:xfrm>
            <a:off x="1251025" y="7245950"/>
            <a:ext cx="5121249" cy="73317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Actualmente es profesora Titular de </a:t>
            </a:r>
            <a:r>
              <a:rPr lang="es-ES" sz="1600" b="1" dirty="0" err="1">
                <a:solidFill>
                  <a:schemeClr val="tx1"/>
                </a:solidFill>
                <a:latin typeface="Agency FB" panose="020B0503020202020204" pitchFamily="34" charset="0"/>
              </a:rPr>
              <a:t>Bioquimica</a:t>
            </a:r>
            <a:r>
              <a:rPr lang="es-ES" sz="1600" b="1" dirty="0">
                <a:solidFill>
                  <a:schemeClr val="tx1"/>
                </a:solidFill>
                <a:latin typeface="Agency FB" panose="020B0503020202020204" pitchFamily="34" charset="0"/>
              </a:rPr>
              <a:t> y Directora de los Servicios Centrales de Investigación Biomédica (SCIBM) de la Universidad de </a:t>
            </a:r>
            <a:r>
              <a:rPr lang="es-ES" sz="1600" b="1" dirty="0" smtClean="0">
                <a:solidFill>
                  <a:schemeClr val="tx1"/>
                </a:solidFill>
                <a:latin typeface="Agency FB" panose="020B0503020202020204" pitchFamily="34" charset="0"/>
              </a:rPr>
              <a:t>Cádiz.</a:t>
            </a:r>
            <a:endParaRPr lang="en-GB" sz="1600" b="1" dirty="0">
              <a:solidFill>
                <a:schemeClr val="tx1"/>
              </a:solidFill>
              <a:latin typeface="Agency FB" panose="020B0503020202020204" pitchFamily="34" charset="0"/>
            </a:endParaRPr>
          </a:p>
        </p:txBody>
      </p:sp>
      <p:sp>
        <p:nvSpPr>
          <p:cNvPr id="28" name="27 Rectángulo"/>
          <p:cNvSpPr/>
          <p:nvPr/>
        </p:nvSpPr>
        <p:spPr>
          <a:xfrm>
            <a:off x="1251025" y="8135888"/>
            <a:ext cx="5121250" cy="7274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Es responsable del grupo de investigación CTS-1076, donde estudian el uso de Terapia Celular en Enfermedades isquémicas, colaborando con investigadores clínicos y empresas </a:t>
            </a:r>
            <a:r>
              <a:rPr lang="es-ES" sz="1600" b="1" dirty="0" smtClean="0">
                <a:solidFill>
                  <a:schemeClr val="tx1"/>
                </a:solidFill>
                <a:latin typeface="Agency FB" panose="020B0503020202020204" pitchFamily="34" charset="0"/>
              </a:rPr>
              <a:t>relacionadas.</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1" name="Imagen 30"/>
          <p:cNvPicPr>
            <a:picLocks noChangeAspect="1"/>
          </p:cNvPicPr>
          <p:nvPr/>
        </p:nvPicPr>
        <p:blipFill>
          <a:blip r:embed="rId6"/>
          <a:stretch>
            <a:fillRect/>
          </a:stretch>
        </p:blipFill>
        <p:spPr>
          <a:xfrm>
            <a:off x="3645024" y="323528"/>
            <a:ext cx="2763834" cy="3240360"/>
          </a:xfrm>
          <a:prstGeom prst="rect">
            <a:avLst/>
          </a:prstGeom>
        </p:spPr>
      </p:pic>
    </p:spTree>
    <p:extLst>
      <p:ext uri="{BB962C8B-B14F-4D97-AF65-F5344CB8AC3E}">
        <p14:creationId xmlns:p14="http://schemas.microsoft.com/office/powerpoint/2010/main" val="17802523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14" grpId="0" animBg="1"/>
      <p:bldP spid="25" grpId="0" animBg="1"/>
      <p:bldP spid="26" grpId="0" animBg="1"/>
      <p:bldP spid="27" grpId="0" animBg="1"/>
      <p:bldP spid="28"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0852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
            </a:r>
            <a:br>
              <a:rPr lang="es-ES" sz="8900" b="1" dirty="0">
                <a:solidFill>
                  <a:srgbClr val="FFC000"/>
                </a:solidFill>
                <a:latin typeface="Agency FB" panose="020B0503020202020204" pitchFamily="34" charset="0"/>
              </a:rPr>
            </a:br>
            <a:r>
              <a:rPr lang="es-ES" sz="8900" b="1" dirty="0">
                <a:solidFill>
                  <a:srgbClr val="FFC000"/>
                </a:solidFill>
                <a:latin typeface="Agency FB" panose="020B0503020202020204" pitchFamily="34" charset="0"/>
              </a:rPr>
              <a:t>L</a:t>
            </a:r>
            <a:r>
              <a:rPr lang="es-ES" sz="8900" b="1" dirty="0">
                <a:latin typeface="Agency FB" panose="020B0503020202020204" pitchFamily="34" charset="0"/>
              </a:rPr>
              <a:t>aura</a:t>
            </a:r>
            <a:r>
              <a:rPr lang="es-ES" sz="6700" b="1" dirty="0">
                <a:latin typeface="Agency FB" panose="020B0503020202020204" pitchFamily="34" charset="0"/>
              </a:rPr>
              <a:t> </a:t>
            </a:r>
            <a:br>
              <a:rPr lang="es-ES" sz="6700" b="1" dirty="0">
                <a:latin typeface="Agency FB" panose="020B0503020202020204" pitchFamily="34" charset="0"/>
              </a:rPr>
            </a:br>
            <a:r>
              <a:rPr lang="es-ES" sz="6700" b="1" dirty="0">
                <a:latin typeface="Agency FB" panose="020B0503020202020204" pitchFamily="34" charset="0"/>
              </a:rPr>
              <a:t>Cubillana</a:t>
            </a:r>
            <a:r>
              <a:rPr lang="es-ES" sz="5300" b="1" dirty="0">
                <a:latin typeface="Agency FB" panose="020B0503020202020204" pitchFamily="34" charset="0"/>
              </a:rPr>
              <a:t> </a:t>
            </a:r>
            <a:br>
              <a:rPr lang="es-ES" sz="5300" b="1" dirty="0">
                <a:latin typeface="Agency FB" panose="020B0503020202020204" pitchFamily="34" charset="0"/>
              </a:rPr>
            </a:br>
            <a:r>
              <a:rPr lang="es-ES" sz="6700" b="1" dirty="0">
                <a:latin typeface="Agency FB" panose="020B0503020202020204" pitchFamily="34" charset="0"/>
              </a:rPr>
              <a:t>Aguilera</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Cádiz</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1976</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272116" cy="432920"/>
            <a:chOff x="4437112" y="3953781"/>
            <a:chExt cx="2272116" cy="432920"/>
          </a:xfrm>
        </p:grpSpPr>
        <p:pic>
          <p:nvPicPr>
            <p:cNvPr id="1028" name="Picture 4" descr="C:\Users\usuario1\AppData\Local\Temp\laborator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912077" cy="400110"/>
            </a:xfrm>
            <a:prstGeom prst="rect">
              <a:avLst/>
            </a:prstGeom>
            <a:noFill/>
          </p:spPr>
          <p:txBody>
            <a:bodyPr wrap="square" rtlCol="0">
              <a:spAutoFit/>
            </a:bodyPr>
            <a:lstStyle/>
            <a:p>
              <a:r>
                <a:rPr lang="es-ES" sz="2000" b="1" dirty="0">
                  <a:latin typeface="Agency FB" panose="020B0503020202020204" pitchFamily="34" charset="0"/>
                </a:rPr>
                <a:t>Es Química</a:t>
              </a:r>
              <a:endParaRPr lang="en-GB" sz="2000" b="1" dirty="0">
                <a:latin typeface="Agency FB" panose="020B0503020202020204" pitchFamily="34" charset="0"/>
              </a:endParaRPr>
            </a:p>
          </p:txBody>
        </p:sp>
      </p:grpSp>
      <p:grpSp>
        <p:nvGrpSpPr>
          <p:cNvPr id="3" name="Grupo 2">
            <a:extLst>
              <a:ext uri="{FF2B5EF4-FFF2-40B4-BE49-F238E27FC236}">
                <a16:creationId xmlns:a16="http://schemas.microsoft.com/office/drawing/2014/main" id="{79627549-A693-B549-962B-34D639A433BD}"/>
              </a:ext>
            </a:extLst>
          </p:cNvPr>
          <p:cNvGrpSpPr/>
          <p:nvPr/>
        </p:nvGrpSpPr>
        <p:grpSpPr>
          <a:xfrm>
            <a:off x="614621" y="4558748"/>
            <a:ext cx="5766707" cy="781276"/>
            <a:chOff x="614621" y="4582812"/>
            <a:chExt cx="5766707" cy="781276"/>
          </a:xfrm>
        </p:grpSpPr>
        <p:sp>
          <p:nvSpPr>
            <p:cNvPr id="15" name="14 Elipse"/>
            <p:cNvSpPr/>
            <p:nvPr/>
          </p:nvSpPr>
          <p:spPr>
            <a:xfrm>
              <a:off x="614621" y="478310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4" name="13 Rectángulo"/>
            <p:cNvSpPr/>
            <p:nvPr/>
          </p:nvSpPr>
          <p:spPr>
            <a:xfrm>
              <a:off x="1340768" y="4582812"/>
              <a:ext cx="5040560" cy="7812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Se graduó en Química y doctoró en Química Analítica por la Universidad de Cádiz con su tesis sobre el desarrollo de nuevos materiales de electrodos basados en Tecnología Sol-Gel.</a:t>
              </a:r>
              <a:endParaRPr lang="en-GB" sz="1600" b="1" dirty="0">
                <a:solidFill>
                  <a:schemeClr val="tx1"/>
                </a:solidFill>
                <a:latin typeface="Agency FB" panose="020B0503020202020204" pitchFamily="34" charset="0"/>
              </a:endParaRPr>
            </a:p>
          </p:txBody>
        </p:sp>
      </p:grpSp>
      <p:grpSp>
        <p:nvGrpSpPr>
          <p:cNvPr id="12" name="Grupo 11">
            <a:extLst>
              <a:ext uri="{FF2B5EF4-FFF2-40B4-BE49-F238E27FC236}">
                <a16:creationId xmlns:a16="http://schemas.microsoft.com/office/drawing/2014/main" id="{A4A36510-0E92-CA4E-9CFF-DA25571D4197}"/>
              </a:ext>
            </a:extLst>
          </p:cNvPr>
          <p:cNvGrpSpPr/>
          <p:nvPr/>
        </p:nvGrpSpPr>
        <p:grpSpPr>
          <a:xfrm>
            <a:off x="620688" y="6146852"/>
            <a:ext cx="5763719" cy="684000"/>
            <a:chOff x="620688" y="6291980"/>
            <a:chExt cx="5763719" cy="740378"/>
          </a:xfrm>
        </p:grpSpPr>
        <p:sp>
          <p:nvSpPr>
            <p:cNvPr id="17" name="16 Elipse"/>
            <p:cNvSpPr/>
            <p:nvPr/>
          </p:nvSpPr>
          <p:spPr>
            <a:xfrm>
              <a:off x="620688" y="6365311"/>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25" name="24 Rectángulo"/>
            <p:cNvSpPr/>
            <p:nvPr/>
          </p:nvSpPr>
          <p:spPr>
            <a:xfrm>
              <a:off x="1340768" y="6291980"/>
              <a:ext cx="5043639" cy="7403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Sus estudios se centran en el campo de los sensores y biosensores: su desarrollo, caracterización y aplicación en agroalimentación, medio ambiente y biomedicina.</a:t>
              </a:r>
              <a:endParaRPr lang="en-GB" sz="1600" dirty="0"/>
            </a:p>
          </p:txBody>
        </p:sp>
      </p:grpSp>
      <p:grpSp>
        <p:nvGrpSpPr>
          <p:cNvPr id="11" name="Grupo 10">
            <a:extLst>
              <a:ext uri="{FF2B5EF4-FFF2-40B4-BE49-F238E27FC236}">
                <a16:creationId xmlns:a16="http://schemas.microsoft.com/office/drawing/2014/main" id="{419B1B02-7877-954F-995A-A45C878C608E}"/>
              </a:ext>
            </a:extLst>
          </p:cNvPr>
          <p:cNvGrpSpPr/>
          <p:nvPr/>
        </p:nvGrpSpPr>
        <p:grpSpPr>
          <a:xfrm>
            <a:off x="620688" y="5379373"/>
            <a:ext cx="5763719" cy="720000"/>
            <a:chOff x="620688" y="5421253"/>
            <a:chExt cx="5763719" cy="720000"/>
          </a:xfrm>
        </p:grpSpPr>
        <p:sp>
          <p:nvSpPr>
            <p:cNvPr id="16" name="15 Elipse"/>
            <p:cNvSpPr/>
            <p:nvPr/>
          </p:nvSpPr>
          <p:spPr>
            <a:xfrm>
              <a:off x="620688" y="54897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26" name="25 Rectángulo"/>
            <p:cNvSpPr/>
            <p:nvPr/>
          </p:nvSpPr>
          <p:spPr>
            <a:xfrm>
              <a:off x="1340768" y="5421253"/>
              <a:ext cx="5043639" cy="72000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Su carrera investigadora se ha desarrollado en la Universidad de Cádiz y en el Instituto de investigación en Microscopía electrónica y Materiales (IMEYMAT).</a:t>
              </a:r>
              <a:endParaRPr lang="en-GB" sz="1600" b="1" dirty="0">
                <a:solidFill>
                  <a:schemeClr val="tx1"/>
                </a:solidFill>
                <a:latin typeface="Agency FB" panose="020B0503020202020204" pitchFamily="34" charset="0"/>
              </a:endParaRPr>
            </a:p>
          </p:txBody>
        </p:sp>
      </p:grpSp>
      <p:grpSp>
        <p:nvGrpSpPr>
          <p:cNvPr id="21" name="Grupo 20">
            <a:extLst>
              <a:ext uri="{FF2B5EF4-FFF2-40B4-BE49-F238E27FC236}">
                <a16:creationId xmlns:a16="http://schemas.microsoft.com/office/drawing/2014/main" id="{62379121-C8EE-A640-B407-3C60B363D705}"/>
              </a:ext>
            </a:extLst>
          </p:cNvPr>
          <p:cNvGrpSpPr/>
          <p:nvPr/>
        </p:nvGrpSpPr>
        <p:grpSpPr>
          <a:xfrm>
            <a:off x="601670" y="6866418"/>
            <a:ext cx="5782737" cy="684000"/>
            <a:chOff x="601670" y="6869883"/>
            <a:chExt cx="5782737" cy="652301"/>
          </a:xfrm>
        </p:grpSpPr>
        <p:sp>
          <p:nvSpPr>
            <p:cNvPr id="18" name="17 Elipse"/>
            <p:cNvSpPr/>
            <p:nvPr/>
          </p:nvSpPr>
          <p:spPr>
            <a:xfrm>
              <a:off x="601670" y="690309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27" name="26 Rectángulo"/>
            <p:cNvSpPr/>
            <p:nvPr/>
          </p:nvSpPr>
          <p:spPr>
            <a:xfrm>
              <a:off x="1340768" y="6869883"/>
              <a:ext cx="5043639" cy="65230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Ha contribuido a la publicación varias patentes nacionales e internacionales y una de ellas actualmente en explotación por la empresa UBRISECURITY S.L</a:t>
              </a:r>
              <a:r>
                <a:rPr lang="es-ES" sz="1400" b="1" dirty="0">
                  <a:solidFill>
                    <a:schemeClr val="tx1"/>
                  </a:solidFill>
                  <a:latin typeface="Agency FB" panose="020B0503020202020204" pitchFamily="34" charset="0"/>
                </a:rPr>
                <a:t>.</a:t>
              </a:r>
              <a:endParaRPr lang="en-GB" sz="1400" dirty="0"/>
            </a:p>
          </p:txBody>
        </p:sp>
      </p:grpSp>
      <p:grpSp>
        <p:nvGrpSpPr>
          <p:cNvPr id="22" name="Grupo 21">
            <a:extLst>
              <a:ext uri="{FF2B5EF4-FFF2-40B4-BE49-F238E27FC236}">
                <a16:creationId xmlns:a16="http://schemas.microsoft.com/office/drawing/2014/main" id="{015AA3F1-4F34-6649-8EAD-3B4E700E184F}"/>
              </a:ext>
            </a:extLst>
          </p:cNvPr>
          <p:cNvGrpSpPr/>
          <p:nvPr/>
        </p:nvGrpSpPr>
        <p:grpSpPr>
          <a:xfrm>
            <a:off x="620688" y="7594165"/>
            <a:ext cx="5751586" cy="716180"/>
            <a:chOff x="620688" y="7552285"/>
            <a:chExt cx="5751586" cy="716180"/>
          </a:xfrm>
        </p:grpSpPr>
        <p:sp>
          <p:nvSpPr>
            <p:cNvPr id="19" name="18 Elipse"/>
            <p:cNvSpPr/>
            <p:nvPr/>
          </p:nvSpPr>
          <p:spPr>
            <a:xfrm>
              <a:off x="620688" y="760975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28" name="27 Rectángulo"/>
            <p:cNvSpPr/>
            <p:nvPr/>
          </p:nvSpPr>
          <p:spPr>
            <a:xfrm>
              <a:off x="1340768" y="7552285"/>
              <a:ext cx="5031506" cy="7161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Vicedecana de la Facultad de Ciencias de la UCA, se encarga de la divulgación científica, la movilidad nacional e internacional y las practicas de empresa entre otras funciones.</a:t>
              </a:r>
              <a:endParaRPr lang="en-GB" sz="1600" b="1" dirty="0">
                <a:solidFill>
                  <a:schemeClr val="tx1"/>
                </a:solidFill>
                <a:latin typeface="Agency FB" panose="020B0503020202020204" pitchFamily="34" charset="0"/>
              </a:endParaRPr>
            </a:p>
          </p:txBody>
        </p:sp>
      </p:grpSp>
      <p:grpSp>
        <p:nvGrpSpPr>
          <p:cNvPr id="23" name="Grupo 22">
            <a:extLst>
              <a:ext uri="{FF2B5EF4-FFF2-40B4-BE49-F238E27FC236}">
                <a16:creationId xmlns:a16="http://schemas.microsoft.com/office/drawing/2014/main" id="{2B423DCD-EFE1-284F-ADA4-8A21E15FC534}"/>
              </a:ext>
            </a:extLst>
          </p:cNvPr>
          <p:cNvGrpSpPr/>
          <p:nvPr/>
        </p:nvGrpSpPr>
        <p:grpSpPr>
          <a:xfrm>
            <a:off x="614621" y="8349695"/>
            <a:ext cx="5763719" cy="504000"/>
            <a:chOff x="614621" y="8301567"/>
            <a:chExt cx="5763719" cy="576064"/>
          </a:xfrm>
        </p:grpSpPr>
        <p:sp>
          <p:nvSpPr>
            <p:cNvPr id="20" name="19 Elipse"/>
            <p:cNvSpPr/>
            <p:nvPr/>
          </p:nvSpPr>
          <p:spPr>
            <a:xfrm>
              <a:off x="614621" y="83164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effectLst>
                    <a:outerShdw blurRad="38100" dist="38100" dir="2700000" algn="tl">
                      <a:srgbClr val="000000">
                        <a:alpha val="43137"/>
                      </a:srgbClr>
                    </a:outerShdw>
                  </a:effectLst>
                  <a:latin typeface="Agency FB" panose="020B0503020202020204" pitchFamily="34" charset="0"/>
                </a:rPr>
                <a:t>6</a:t>
              </a:r>
            </a:p>
          </p:txBody>
        </p:sp>
        <p:sp>
          <p:nvSpPr>
            <p:cNvPr id="29" name="28 Rectángulo"/>
            <p:cNvSpPr/>
            <p:nvPr/>
          </p:nvSpPr>
          <p:spPr>
            <a:xfrm>
              <a:off x="1334701" y="8301567"/>
              <a:ext cx="5043639"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solidFill>
                    <a:schemeClr val="tx1"/>
                  </a:solidFill>
                  <a:latin typeface="Agency FB" panose="020B0503020202020204" pitchFamily="34" charset="0"/>
                </a:rPr>
                <a:t>Le </a:t>
              </a:r>
              <a:r>
                <a:rPr lang="es-ES" sz="1600" b="1" dirty="0">
                  <a:solidFill>
                    <a:schemeClr val="tx1"/>
                  </a:solidFill>
                  <a:latin typeface="Agency FB" panose="020B0503020202020204" pitchFamily="34" charset="0"/>
                </a:rPr>
                <a:t>apasiona</a:t>
              </a:r>
              <a:r>
                <a:rPr lang="en-GB" sz="1600" b="1" dirty="0">
                  <a:solidFill>
                    <a:schemeClr val="tx1"/>
                  </a:solidFill>
                  <a:latin typeface="Agency FB" panose="020B0503020202020204" pitchFamily="34" charset="0"/>
                </a:rPr>
                <a:t> la </a:t>
              </a:r>
              <a:r>
                <a:rPr lang="en-GB" sz="1600" b="1" dirty="0" err="1">
                  <a:solidFill>
                    <a:schemeClr val="tx1"/>
                  </a:solidFill>
                  <a:latin typeface="Agency FB" panose="020B0503020202020204" pitchFamily="34" charset="0"/>
                </a:rPr>
                <a:t>lectura</a:t>
              </a:r>
              <a:r>
                <a:rPr lang="en-GB" sz="1600" b="1" dirty="0">
                  <a:solidFill>
                    <a:schemeClr val="tx1"/>
                  </a:solidFill>
                  <a:latin typeface="Agency FB" panose="020B0503020202020204" pitchFamily="34" charset="0"/>
                </a:rPr>
                <a:t>, las </a:t>
              </a:r>
              <a:r>
                <a:rPr lang="en-GB" sz="1600" b="1" dirty="0" err="1">
                  <a:solidFill>
                    <a:schemeClr val="tx1"/>
                  </a:solidFill>
                  <a:latin typeface="Agency FB" panose="020B0503020202020204" pitchFamily="34" charset="0"/>
                </a:rPr>
                <a:t>manualidades</a:t>
              </a:r>
              <a:r>
                <a:rPr lang="en-GB" sz="1600" b="1" dirty="0">
                  <a:solidFill>
                    <a:schemeClr val="tx1"/>
                  </a:solidFill>
                  <a:latin typeface="Agency FB" panose="020B0503020202020204" pitchFamily="34" charset="0"/>
                </a:rPr>
                <a:t> y la </a:t>
              </a:r>
              <a:r>
                <a:rPr lang="en-GB" sz="1600" b="1" dirty="0" err="1">
                  <a:solidFill>
                    <a:schemeClr val="tx1"/>
                  </a:solidFill>
                  <a:latin typeface="Agency FB" panose="020B0503020202020204" pitchFamily="34" charset="0"/>
                </a:rPr>
                <a:t>cocina</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Siempre</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combinando</a:t>
              </a:r>
              <a:r>
                <a:rPr lang="en-GB" sz="1600" b="1" dirty="0">
                  <a:solidFill>
                    <a:schemeClr val="tx1"/>
                  </a:solidFill>
                  <a:latin typeface="Agency FB" panose="020B0503020202020204" pitchFamily="34" charset="0"/>
                </a:rPr>
                <a:t> y </a:t>
              </a:r>
              <a:r>
                <a:rPr lang="en-GB" sz="1600" b="1" dirty="0" err="1">
                  <a:solidFill>
                    <a:schemeClr val="tx1"/>
                  </a:solidFill>
                  <a:latin typeface="Agency FB" panose="020B0503020202020204" pitchFamily="34" charset="0"/>
                </a:rPr>
                <a:t>preparándose</a:t>
              </a:r>
              <a:r>
                <a:rPr lang="en-GB" sz="1600" b="1" dirty="0">
                  <a:solidFill>
                    <a:schemeClr val="tx1"/>
                  </a:solidFill>
                  <a:latin typeface="Agency FB" panose="020B0503020202020204" pitchFamily="34" charset="0"/>
                </a:rPr>
                <a:t> para </a:t>
              </a:r>
              <a:r>
                <a:rPr lang="es-ES" sz="1600" b="1" dirty="0">
                  <a:solidFill>
                    <a:schemeClr val="tx1"/>
                  </a:solidFill>
                  <a:latin typeface="Agency FB" panose="020B0503020202020204" pitchFamily="34" charset="0"/>
                </a:rPr>
                <a:t>obtener</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cosas</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nuevas</a:t>
              </a:r>
              <a:r>
                <a:rPr lang="en-GB" sz="1600" b="1" dirty="0">
                  <a:solidFill>
                    <a:schemeClr val="tx1"/>
                  </a:solidFill>
                  <a:latin typeface="Agency FB" panose="020B0503020202020204" pitchFamily="34" charset="0"/>
                </a:rPr>
                <a:t>. </a:t>
              </a:r>
            </a:p>
          </p:txBody>
        </p:sp>
      </p:gr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graphicFrame>
        <p:nvGraphicFramePr>
          <p:cNvPr id="33" name="Objeto 32">
            <a:extLst>
              <a:ext uri="{FF2B5EF4-FFF2-40B4-BE49-F238E27FC236}">
                <a16:creationId xmlns:a16="http://schemas.microsoft.com/office/drawing/2014/main" id="{CEE11553-5E23-3048-58EF-CB526BA4D90E}"/>
              </a:ext>
            </a:extLst>
          </p:cNvPr>
          <p:cNvGraphicFramePr>
            <a:graphicFrameLocks noChangeAspect="1"/>
          </p:cNvGraphicFramePr>
          <p:nvPr>
            <p:extLst/>
          </p:nvPr>
        </p:nvGraphicFramePr>
        <p:xfrm>
          <a:off x="3163971" y="401606"/>
          <a:ext cx="2978390" cy="3060938"/>
        </p:xfrm>
        <a:graphic>
          <a:graphicData uri="http://schemas.openxmlformats.org/presentationml/2006/ole">
            <mc:AlternateContent xmlns:mc="http://schemas.openxmlformats.org/markup-compatibility/2006">
              <mc:Choice xmlns:v="urn:schemas-microsoft-com:vml" Requires="v">
                <p:oleObj spid="_x0000_s1068" name="Bitmap Image" r:id="rId7" imgW="3551040" imgH="3650040" progId="PBrush">
                  <p:embed/>
                </p:oleObj>
              </mc:Choice>
              <mc:Fallback>
                <p:oleObj name="Bitmap Image" r:id="rId7" imgW="3551040" imgH="3650040" progId="PBrush">
                  <p:embed/>
                  <p:pic>
                    <p:nvPicPr>
                      <p:cNvPr id="0" name=""/>
                      <p:cNvPicPr/>
                      <p:nvPr/>
                    </p:nvPicPr>
                    <p:blipFill>
                      <a:blip r:embed="rId8"/>
                      <a:stretch>
                        <a:fillRect/>
                      </a:stretch>
                    </p:blipFill>
                    <p:spPr>
                      <a:xfrm>
                        <a:off x="3163971" y="401606"/>
                        <a:ext cx="2978390" cy="3060938"/>
                      </a:xfrm>
                      <a:prstGeom prst="rect">
                        <a:avLst/>
                      </a:prstGeom>
                    </p:spPr>
                  </p:pic>
                </p:oleObj>
              </mc:Fallback>
            </mc:AlternateContent>
          </a:graphicData>
        </a:graphic>
      </p:graphicFrame>
    </p:spTree>
    <p:extLst>
      <p:ext uri="{BB962C8B-B14F-4D97-AF65-F5344CB8AC3E}">
        <p14:creationId xmlns:p14="http://schemas.microsoft.com/office/powerpoint/2010/main" val="7692988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0852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
            </a:r>
            <a:br>
              <a:rPr lang="es-ES" sz="8900" b="1" dirty="0" smtClean="0">
                <a:solidFill>
                  <a:srgbClr val="FFC000"/>
                </a:solidFill>
                <a:latin typeface="Agency FB" panose="020B0503020202020204" pitchFamily="34" charset="0"/>
              </a:rPr>
            </a:br>
            <a:r>
              <a:rPr lang="es-ES" sz="8900" b="1" dirty="0" smtClean="0">
                <a:solidFill>
                  <a:srgbClr val="FFC000"/>
                </a:solidFill>
                <a:latin typeface="Agency FB" panose="020B0503020202020204" pitchFamily="34" charset="0"/>
              </a:rPr>
              <a:t>C</a:t>
            </a:r>
            <a:r>
              <a:rPr lang="es-ES" sz="8900" b="1" dirty="0" smtClean="0">
                <a:latin typeface="Agency FB" panose="020B0503020202020204" pitchFamily="34" charset="0"/>
              </a:rPr>
              <a:t>ristina</a:t>
            </a:r>
            <a:r>
              <a:rPr lang="es-ES" sz="5300" b="1" dirty="0" smtClean="0">
                <a:latin typeface="Agency FB" panose="020B0503020202020204" pitchFamily="34" charset="0"/>
              </a:rPr>
              <a:t/>
            </a:r>
            <a:br>
              <a:rPr lang="es-ES" sz="5300" b="1" dirty="0" smtClean="0">
                <a:latin typeface="Agency FB" panose="020B0503020202020204" pitchFamily="34" charset="0"/>
              </a:rPr>
            </a:br>
            <a:r>
              <a:rPr lang="es-ES" sz="6700" b="1" dirty="0" smtClean="0">
                <a:latin typeface="Agency FB" panose="020B0503020202020204" pitchFamily="34" charset="0"/>
              </a:rPr>
              <a:t>Pinedo</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solidFill>
                    <a:prstClr val="black"/>
                  </a:solidFill>
                  <a:latin typeface="Agency FB" panose="020B0503020202020204" pitchFamily="34" charset="0"/>
                </a:rPr>
                <a:t>En España</a:t>
              </a:r>
              <a:endParaRPr lang="en-GB" sz="2000" b="1" dirty="0">
                <a:solidFill>
                  <a:prstClr val="black"/>
                </a:solidFill>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solidFill>
                    <a:prstClr val="black"/>
                  </a:solidFill>
                  <a:latin typeface="Agency FB" panose="020B0503020202020204" pitchFamily="34" charset="0"/>
                </a:rPr>
                <a:t>Nació en 1981</a:t>
              </a:r>
              <a:endParaRPr lang="en-GB" sz="2000" b="1" dirty="0">
                <a:solidFill>
                  <a:prstClr val="black"/>
                </a:solidFill>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272116" cy="432920"/>
            <a:chOff x="4437112" y="3953781"/>
            <a:chExt cx="2272116"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912077" cy="400110"/>
            </a:xfrm>
            <a:prstGeom prst="rect">
              <a:avLst/>
            </a:prstGeom>
            <a:noFill/>
          </p:spPr>
          <p:txBody>
            <a:bodyPr wrap="square" rtlCol="0">
              <a:spAutoFit/>
            </a:bodyPr>
            <a:lstStyle/>
            <a:p>
              <a:r>
                <a:rPr lang="es-ES" sz="2000" b="1" dirty="0" smtClean="0">
                  <a:solidFill>
                    <a:prstClr val="black"/>
                  </a:solidFill>
                  <a:latin typeface="Agency FB" panose="020B0503020202020204" pitchFamily="34" charset="0"/>
                </a:rPr>
                <a:t>Es bioquímica</a:t>
              </a:r>
              <a:endParaRPr lang="en-GB" sz="2000" b="1" dirty="0">
                <a:solidFill>
                  <a:prstClr val="black"/>
                </a:solidFill>
                <a:latin typeface="Agency FB" panose="020B0503020202020204" pitchFamily="34" charset="0"/>
              </a:endParaRPr>
            </a:p>
          </p:txBody>
        </p:sp>
      </p:grpSp>
      <p:sp>
        <p:nvSpPr>
          <p:cNvPr id="15" name="14 Elipse"/>
          <p:cNvSpPr/>
          <p:nvPr/>
        </p:nvSpPr>
        <p:spPr>
          <a:xfrm>
            <a:off x="614621" y="478310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20688" y="54897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20688" y="619643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prstClr val="black"/>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01670" y="690309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20688" y="760975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14621" y="83164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prstClr val="black"/>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prstClr val="black"/>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582812"/>
            <a:ext cx="5040560" cy="69956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a:solidFill>
                  <a:prstClr val="black"/>
                </a:solidFill>
                <a:latin typeface="Agency FB" panose="020B0503020202020204" pitchFamily="34" charset="0"/>
              </a:rPr>
              <a:t>Actualmente trabaja en la Universidad de Cádiz como Profesor/a Contratado/a Doctor/a.</a:t>
            </a:r>
            <a:endParaRPr lang="en-GB" sz="1600" b="1" dirty="0">
              <a:solidFill>
                <a:prstClr val="black"/>
              </a:solidFill>
              <a:latin typeface="Agency FB" panose="020B0503020202020204" pitchFamily="34" charset="0"/>
            </a:endParaRPr>
          </a:p>
        </p:txBody>
      </p:sp>
      <p:sp>
        <p:nvSpPr>
          <p:cNvPr id="25" name="24 Rectángulo"/>
          <p:cNvSpPr/>
          <p:nvPr/>
        </p:nvSpPr>
        <p:spPr>
          <a:xfrm>
            <a:off x="1340768" y="6104761"/>
            <a:ext cx="5043639" cy="5348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dirty="0">
                <a:solidFill>
                  <a:prstClr val="black"/>
                </a:solidFill>
                <a:latin typeface="Agency FB" panose="020B0503020202020204" pitchFamily="34" charset="0"/>
              </a:rPr>
              <a:t>Imparte docencia dentro del Departamento de Química Orgánica de la Universidad de Cádiz.</a:t>
            </a:r>
            <a:endParaRPr lang="en-GB" sz="1600" b="1" dirty="0">
              <a:solidFill>
                <a:prstClr val="black"/>
              </a:solidFill>
              <a:latin typeface="Agency FB" panose="020B0503020202020204" pitchFamily="34" charset="0"/>
            </a:endParaRPr>
          </a:p>
        </p:txBody>
      </p:sp>
      <p:sp>
        <p:nvSpPr>
          <p:cNvPr id="26" name="25 Rectángulo"/>
          <p:cNvSpPr/>
          <p:nvPr/>
        </p:nvSpPr>
        <p:spPr>
          <a:xfrm>
            <a:off x="1328416" y="5312949"/>
            <a:ext cx="5043639" cy="7403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dirty="0">
                <a:solidFill>
                  <a:prstClr val="black"/>
                </a:solidFill>
                <a:latin typeface="Agency FB" panose="020B0503020202020204" pitchFamily="34" charset="0"/>
              </a:rPr>
              <a:t>Estudia el metabolismo secundario de los hongos </a:t>
            </a:r>
            <a:r>
              <a:rPr lang="es-ES" sz="1600" b="1" dirty="0" err="1">
                <a:solidFill>
                  <a:prstClr val="black"/>
                </a:solidFill>
                <a:latin typeface="Agency FB" panose="020B0503020202020204" pitchFamily="34" charset="0"/>
              </a:rPr>
              <a:t>fitopatógenos</a:t>
            </a:r>
            <a:r>
              <a:rPr lang="es-ES" sz="1600" b="1" dirty="0">
                <a:solidFill>
                  <a:prstClr val="black"/>
                </a:solidFill>
                <a:latin typeface="Agency FB" panose="020B0503020202020204" pitchFamily="34" charset="0"/>
              </a:rPr>
              <a:t> en busca de mayor información para su control racional.</a:t>
            </a:r>
            <a:endParaRPr lang="en-GB" sz="1600" b="1" dirty="0">
              <a:solidFill>
                <a:prstClr val="black"/>
              </a:solidFill>
              <a:latin typeface="Agency FB" panose="020B0503020202020204" pitchFamily="34" charset="0"/>
            </a:endParaRPr>
          </a:p>
        </p:txBody>
      </p:sp>
      <p:sp>
        <p:nvSpPr>
          <p:cNvPr id="27" name="26 Rectángulo"/>
          <p:cNvSpPr/>
          <p:nvPr/>
        </p:nvSpPr>
        <p:spPr>
          <a:xfrm>
            <a:off x="1340768" y="6691073"/>
            <a:ext cx="5043639" cy="74329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dirty="0">
                <a:solidFill>
                  <a:prstClr val="black"/>
                </a:solidFill>
                <a:latin typeface="Agency FB" panose="020B0503020202020204" pitchFamily="34" charset="0"/>
              </a:rPr>
              <a:t>Ha sido IP de dos proyectos relacionados con el estudio del metabolismo secundario de </a:t>
            </a:r>
            <a:r>
              <a:rPr lang="es-ES" sz="1600" b="1" dirty="0" smtClean="0">
                <a:solidFill>
                  <a:prstClr val="black"/>
                </a:solidFill>
                <a:latin typeface="Agency FB" panose="020B0503020202020204" pitchFamily="34" charset="0"/>
              </a:rPr>
              <a:t>hongos </a:t>
            </a:r>
            <a:r>
              <a:rPr lang="es-ES" sz="1600" b="1" dirty="0">
                <a:solidFill>
                  <a:prstClr val="black"/>
                </a:solidFill>
                <a:latin typeface="Agency FB" panose="020B0503020202020204" pitchFamily="34" charset="0"/>
              </a:rPr>
              <a:t>concedidos por el CEIMAR y la Junta de Andalucía..</a:t>
            </a:r>
            <a:endParaRPr lang="en-GB" sz="1600" b="1" dirty="0">
              <a:solidFill>
                <a:prstClr val="black"/>
              </a:solidFill>
              <a:latin typeface="Agency FB" panose="020B0503020202020204" pitchFamily="34" charset="0"/>
            </a:endParaRPr>
          </a:p>
        </p:txBody>
      </p:sp>
      <p:sp>
        <p:nvSpPr>
          <p:cNvPr id="28" name="27 Rectángulo"/>
          <p:cNvSpPr/>
          <p:nvPr/>
        </p:nvSpPr>
        <p:spPr>
          <a:xfrm>
            <a:off x="1340768" y="7407148"/>
            <a:ext cx="5031506" cy="728965"/>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dirty="0">
                <a:solidFill>
                  <a:prstClr val="black"/>
                </a:solidFill>
                <a:latin typeface="Agency FB" panose="020B0503020202020204" pitchFamily="34" charset="0"/>
              </a:rPr>
              <a:t>Con su trabajo pretende mejorar la salud de los cultivos con compuestos naturales menos contaminantes. En la naturaleza lo tenemos todo.</a:t>
            </a:r>
            <a:endParaRPr lang="en-GB" sz="1600" b="1" dirty="0">
              <a:solidFill>
                <a:prstClr val="black"/>
              </a:solidFill>
              <a:latin typeface="Agency FB" panose="020B0503020202020204" pitchFamily="34" charset="0"/>
            </a:endParaRPr>
          </a:p>
        </p:txBody>
      </p:sp>
      <p:sp>
        <p:nvSpPr>
          <p:cNvPr id="29" name="28 Rectángulo"/>
          <p:cNvSpPr/>
          <p:nvPr/>
        </p:nvSpPr>
        <p:spPr>
          <a:xfrm>
            <a:off x="1334701" y="8205311"/>
            <a:ext cx="5043639"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s-ES" sz="1600" b="1">
                <a:solidFill>
                  <a:prstClr val="black"/>
                </a:solidFill>
                <a:latin typeface="Agency FB" panose="020B0503020202020204" pitchFamily="34" charset="0"/>
              </a:rPr>
              <a:t>Las mujeres aún tenemos que hacer grandes esfuerzos para conciliar la investigación y la maternidad, aún queda mucho por avanzar.</a:t>
            </a:r>
            <a:endParaRPr lang="en-GB" sz="1600" b="1" dirty="0">
              <a:solidFill>
                <a:prstClr val="black"/>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solidFill>
                  <a:prstClr val="black"/>
                </a:solidFill>
              </a:rPr>
              <a:t/>
            </a:r>
            <a:br>
              <a:rPr lang="es-ES" sz="5400" b="1" dirty="0" smtClean="0">
                <a:solidFill>
                  <a:prstClr val="black"/>
                </a:solidFill>
              </a:rPr>
            </a:br>
            <a:r>
              <a:rPr lang="es-ES" sz="5400" b="1" dirty="0" smtClean="0">
                <a:solidFill>
                  <a:prstClr val="black"/>
                </a:solidFill>
              </a:rPr>
              <a:t/>
            </a:r>
            <a:br>
              <a:rPr lang="es-ES" sz="5400" b="1" dirty="0" smtClean="0">
                <a:solidFill>
                  <a:prstClr val="black"/>
                </a:solidFill>
              </a:rPr>
            </a:br>
            <a:endParaRPr lang="en-GB" sz="5400" b="1" dirty="0">
              <a:solidFill>
                <a:prstClr val="black"/>
              </a:solidFill>
            </a:endParaRPr>
          </a:p>
        </p:txBody>
      </p:sp>
      <p:pic>
        <p:nvPicPr>
          <p:cNvPr id="31" name="Imagen 30"/>
          <p:cNvPicPr>
            <a:picLocks noChangeAspect="1"/>
          </p:cNvPicPr>
          <p:nvPr/>
        </p:nvPicPr>
        <p:blipFill rotWithShape="1">
          <a:blip r:embed="rId5"/>
          <a:srcRect t="35390" r="3202" b="24348"/>
          <a:stretch/>
        </p:blipFill>
        <p:spPr>
          <a:xfrm>
            <a:off x="3481113" y="323528"/>
            <a:ext cx="2891161" cy="2752676"/>
          </a:xfrm>
          <a:prstGeom prst="rect">
            <a:avLst/>
          </a:prstGeom>
        </p:spPr>
      </p:pic>
    </p:spTree>
    <p:extLst>
      <p:ext uri="{BB962C8B-B14F-4D97-AF65-F5344CB8AC3E}">
        <p14:creationId xmlns:p14="http://schemas.microsoft.com/office/powerpoint/2010/main" val="26590795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08520"/>
            <a:ext cx="6858000" cy="925252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
            </a:r>
            <a:br>
              <a:rPr lang="es-ES" sz="8900" b="1" dirty="0">
                <a:solidFill>
                  <a:srgbClr val="FFC000"/>
                </a:solidFill>
                <a:latin typeface="Agency FB" panose="020B0503020202020204" pitchFamily="34" charset="0"/>
              </a:rPr>
            </a:br>
            <a:r>
              <a:rPr lang="es-ES" sz="8900" b="1" dirty="0">
                <a:solidFill>
                  <a:srgbClr val="FFC000"/>
                </a:solidFill>
                <a:latin typeface="Agency FB" panose="020B0503020202020204" pitchFamily="34" charset="0"/>
              </a:rPr>
              <a:t>A</a:t>
            </a:r>
            <a:r>
              <a:rPr lang="es-ES" sz="6700" b="1" dirty="0">
                <a:latin typeface="Agency FB" panose="020B0503020202020204" pitchFamily="34" charset="0"/>
              </a:rPr>
              <a:t>lexandra</a:t>
            </a:r>
            <a:r>
              <a:rPr lang="es-ES" sz="5300" b="1" dirty="0">
                <a:latin typeface="Agency FB" panose="020B0503020202020204" pitchFamily="34" charset="0"/>
              </a:rPr>
              <a:t> </a:t>
            </a:r>
            <a:br>
              <a:rPr lang="es-ES" sz="5300" b="1" dirty="0">
                <a:latin typeface="Agency FB" panose="020B0503020202020204" pitchFamily="34" charset="0"/>
              </a:rPr>
            </a:br>
            <a:r>
              <a:rPr lang="es-ES" sz="6700" b="1" dirty="0">
                <a:latin typeface="Agency FB" panose="020B0503020202020204" pitchFamily="34" charset="0"/>
              </a:rPr>
              <a:t>García </a:t>
            </a:r>
            <a:br>
              <a:rPr lang="es-ES" sz="6700" b="1" dirty="0">
                <a:latin typeface="Agency FB" panose="020B0503020202020204" pitchFamily="34" charset="0"/>
              </a:rPr>
            </a:br>
            <a:r>
              <a:rPr lang="es-ES" sz="6700" b="1" dirty="0">
                <a:latin typeface="Agency FB" panose="020B0503020202020204" pitchFamily="34" charset="0"/>
              </a:rPr>
              <a:t>Durán</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420888" y="3882123"/>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Madrid</a:t>
              </a:r>
              <a:endParaRPr lang="en-GB" sz="2000" b="1" dirty="0">
                <a:latin typeface="Agency FB" panose="020B0503020202020204" pitchFamily="34" charset="0"/>
              </a:endParaRPr>
            </a:p>
          </p:txBody>
        </p:sp>
      </p:grpSp>
      <p:grpSp>
        <p:nvGrpSpPr>
          <p:cNvPr id="9" name="8 Grupo"/>
          <p:cNvGrpSpPr/>
          <p:nvPr/>
        </p:nvGrpSpPr>
        <p:grpSpPr>
          <a:xfrm>
            <a:off x="620688" y="3854899"/>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a:latin typeface="Agency FB" panose="020B0503020202020204" pitchFamily="34" charset="0"/>
                </a:rPr>
                <a:t>Nació en 1988</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005064" y="3896632"/>
            <a:ext cx="2664296" cy="432920"/>
            <a:chOff x="4437112" y="3953781"/>
            <a:chExt cx="2223194"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2" y="3986591"/>
              <a:ext cx="1863154" cy="400110"/>
            </a:xfrm>
            <a:prstGeom prst="rect">
              <a:avLst/>
            </a:prstGeom>
            <a:noFill/>
          </p:spPr>
          <p:txBody>
            <a:bodyPr wrap="square" rtlCol="0">
              <a:spAutoFit/>
            </a:bodyPr>
            <a:lstStyle/>
            <a:p>
              <a:r>
                <a:rPr lang="es-ES" sz="2000" b="1" dirty="0">
                  <a:latin typeface="Agency FB" panose="020B0503020202020204" pitchFamily="34" charset="0"/>
                </a:rPr>
                <a:t>Es Dra. en Ciencias</a:t>
              </a:r>
              <a:endParaRPr lang="en-GB" sz="2000" b="1" dirty="0">
                <a:latin typeface="Agency FB" panose="020B0503020202020204" pitchFamily="34" charset="0"/>
              </a:endParaRPr>
            </a:p>
          </p:txBody>
        </p:sp>
      </p:grpSp>
      <p:sp>
        <p:nvSpPr>
          <p:cNvPr id="15" name="14 Elipse"/>
          <p:cNvSpPr/>
          <p:nvPr/>
        </p:nvSpPr>
        <p:spPr>
          <a:xfrm>
            <a:off x="620688" y="47922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20688" y="543516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20688" y="602957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20688" y="671863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20688" y="747426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20" name="19 Elipse"/>
          <p:cNvSpPr/>
          <p:nvPr/>
        </p:nvSpPr>
        <p:spPr>
          <a:xfrm>
            <a:off x="620688" y="828041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6</a:t>
            </a:r>
          </a:p>
        </p:txBody>
      </p:sp>
      <p:sp>
        <p:nvSpPr>
          <p:cNvPr id="14" name="13 Rectángulo"/>
          <p:cNvSpPr/>
          <p:nvPr/>
        </p:nvSpPr>
        <p:spPr>
          <a:xfrm>
            <a:off x="1340768" y="4724179"/>
            <a:ext cx="5040560" cy="6396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Experta en el aislamiento y síntesis de productos naturales, así como en la evaluación de su potencial como agroquímico o fármaco.</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014912"/>
            <a:ext cx="5043639" cy="49730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600" b="1" dirty="0" err="1">
                <a:solidFill>
                  <a:schemeClr val="tx1"/>
                </a:solidFill>
                <a:latin typeface="Agency FB" panose="020B0503020202020204" pitchFamily="34" charset="0"/>
              </a:rPr>
              <a:t>Premiada</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por</a:t>
            </a:r>
            <a:r>
              <a:rPr lang="en-GB" sz="1600" b="1" dirty="0">
                <a:solidFill>
                  <a:schemeClr val="tx1"/>
                </a:solidFill>
                <a:latin typeface="Agency FB" panose="020B0503020202020204" pitchFamily="34" charset="0"/>
              </a:rPr>
              <a:t> la </a:t>
            </a:r>
            <a:r>
              <a:rPr lang="en-GB" sz="1600" b="1" dirty="0" err="1">
                <a:solidFill>
                  <a:schemeClr val="tx1"/>
                </a:solidFill>
                <a:latin typeface="Agency FB" panose="020B0503020202020204" pitchFamily="34" charset="0"/>
              </a:rPr>
              <a:t>Facultad</a:t>
            </a:r>
            <a:r>
              <a:rPr lang="en-GB" sz="1600" b="1" dirty="0">
                <a:solidFill>
                  <a:schemeClr val="tx1"/>
                </a:solidFill>
                <a:latin typeface="Agency FB" panose="020B0503020202020204" pitchFamily="34" charset="0"/>
              </a:rPr>
              <a:t> de </a:t>
            </a:r>
            <a:r>
              <a:rPr lang="en-GB" sz="1600" b="1" dirty="0" err="1">
                <a:solidFill>
                  <a:schemeClr val="tx1"/>
                </a:solidFill>
                <a:latin typeface="Agency FB" panose="020B0503020202020204" pitchFamily="34" charset="0"/>
              </a:rPr>
              <a:t>Ciencias</a:t>
            </a:r>
            <a:r>
              <a:rPr lang="en-GB" sz="1600" b="1" dirty="0">
                <a:solidFill>
                  <a:schemeClr val="tx1"/>
                </a:solidFill>
                <a:latin typeface="Agency FB" panose="020B0503020202020204" pitchFamily="34" charset="0"/>
              </a:rPr>
              <a:t> con </a:t>
            </a:r>
            <a:r>
              <a:rPr lang="en-GB" sz="1600" b="1" dirty="0" err="1">
                <a:solidFill>
                  <a:schemeClr val="tx1"/>
                </a:solidFill>
                <a:latin typeface="Agency FB" panose="020B0503020202020204" pitchFamily="34" charset="0"/>
              </a:rPr>
              <a:t>el</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premio</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Profesor</a:t>
            </a:r>
            <a:r>
              <a:rPr lang="en-GB" sz="1600" b="1" dirty="0">
                <a:solidFill>
                  <a:schemeClr val="tx1"/>
                </a:solidFill>
                <a:latin typeface="Agency FB" panose="020B0503020202020204" pitchFamily="34" charset="0"/>
              </a:rPr>
              <a:t> Manuel Caballero” a la </a:t>
            </a:r>
            <a:r>
              <a:rPr lang="en-GB" sz="1600" b="1" dirty="0" err="1">
                <a:solidFill>
                  <a:schemeClr val="tx1"/>
                </a:solidFill>
                <a:latin typeface="Agency FB" panose="020B0503020202020204" pitchFamily="34" charset="0"/>
              </a:rPr>
              <a:t>excelencia</a:t>
            </a:r>
            <a:r>
              <a:rPr lang="en-GB" sz="1600" b="1" dirty="0">
                <a:solidFill>
                  <a:schemeClr val="tx1"/>
                </a:solidFill>
                <a:latin typeface="Agency FB" panose="020B0503020202020204" pitchFamily="34" charset="0"/>
              </a:rPr>
              <a:t> </a:t>
            </a:r>
            <a:r>
              <a:rPr lang="en-GB" sz="1600" b="1" dirty="0" err="1">
                <a:solidFill>
                  <a:schemeClr val="tx1"/>
                </a:solidFill>
                <a:latin typeface="Agency FB" panose="020B0503020202020204" pitchFamily="34" charset="0"/>
              </a:rPr>
              <a:t>Docente</a:t>
            </a:r>
            <a:r>
              <a:rPr lang="en-GB" sz="1600" b="1" dirty="0">
                <a:solidFill>
                  <a:schemeClr val="tx1"/>
                </a:solidFill>
                <a:latin typeface="Agency FB" panose="020B0503020202020204" pitchFamily="34" charset="0"/>
              </a:rPr>
              <a:t> del </a:t>
            </a:r>
            <a:r>
              <a:rPr lang="en-GB" sz="1600" b="1" dirty="0" err="1">
                <a:solidFill>
                  <a:schemeClr val="tx1"/>
                </a:solidFill>
                <a:latin typeface="Agency FB" panose="020B0503020202020204" pitchFamily="34" charset="0"/>
              </a:rPr>
              <a:t>curso</a:t>
            </a:r>
            <a:r>
              <a:rPr lang="en-GB" sz="1600" b="1" dirty="0">
                <a:solidFill>
                  <a:schemeClr val="tx1"/>
                </a:solidFill>
                <a:latin typeface="Agency FB" panose="020B0503020202020204" pitchFamily="34" charset="0"/>
              </a:rPr>
              <a:t> 21/22.</a:t>
            </a:r>
          </a:p>
        </p:txBody>
      </p:sp>
      <p:sp>
        <p:nvSpPr>
          <p:cNvPr id="26" name="25 Rectángulo"/>
          <p:cNvSpPr/>
          <p:nvPr/>
        </p:nvSpPr>
        <p:spPr>
          <a:xfrm>
            <a:off x="1340768" y="5436898"/>
            <a:ext cx="5043639" cy="50498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Ha realizado 2 estancias en Charles </a:t>
            </a:r>
            <a:r>
              <a:rPr lang="es-ES" sz="1600" b="1" dirty="0" err="1">
                <a:solidFill>
                  <a:schemeClr val="tx1"/>
                </a:solidFill>
                <a:latin typeface="Agency FB" panose="020B0503020202020204" pitchFamily="34" charset="0"/>
              </a:rPr>
              <a:t>Sturt</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University</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Wagga</a:t>
            </a:r>
            <a:r>
              <a:rPr lang="es-ES" sz="1600" b="1" dirty="0">
                <a:solidFill>
                  <a:schemeClr val="tx1"/>
                </a:solidFill>
                <a:latin typeface="Agency FB" panose="020B0503020202020204" pitchFamily="34" charset="0"/>
              </a:rPr>
              <a:t>, </a:t>
            </a:r>
            <a:r>
              <a:rPr lang="es-ES" sz="1600" b="1" dirty="0" err="1">
                <a:solidFill>
                  <a:schemeClr val="tx1"/>
                </a:solidFill>
                <a:latin typeface="Agency FB" panose="020B0503020202020204" pitchFamily="34" charset="0"/>
              </a:rPr>
              <a:t>Wagga</a:t>
            </a:r>
            <a:r>
              <a:rPr lang="es-ES" sz="1600" b="1" dirty="0">
                <a:solidFill>
                  <a:schemeClr val="tx1"/>
                </a:solidFill>
                <a:latin typeface="Agency FB" panose="020B0503020202020204" pitchFamily="34" charset="0"/>
              </a:rPr>
              <a:t>, Australia) y Universidad de Luigi Vanvitelli (Caserta, Italia).</a:t>
            </a:r>
            <a:endParaRPr lang="en-GB" sz="1600" dirty="0"/>
          </a:p>
        </p:txBody>
      </p:sp>
      <p:sp>
        <p:nvSpPr>
          <p:cNvPr id="27" name="26 Rectángulo"/>
          <p:cNvSpPr/>
          <p:nvPr/>
        </p:nvSpPr>
        <p:spPr>
          <a:xfrm>
            <a:off x="1340768" y="6585252"/>
            <a:ext cx="5043639" cy="76488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1600" b="1" dirty="0">
                <a:solidFill>
                  <a:schemeClr val="tx1"/>
                </a:solidFill>
                <a:latin typeface="Agency FB" panose="020B0503020202020204" pitchFamily="34" charset="0"/>
              </a:rPr>
              <a:t>Posee 1 patente para la obtención de una composición farmacéutica empleando </a:t>
            </a:r>
            <a:r>
              <a:rPr lang="es-ES" sz="1600" b="1" dirty="0" err="1">
                <a:solidFill>
                  <a:schemeClr val="tx1"/>
                </a:solidFill>
                <a:latin typeface="Agency FB" panose="020B0503020202020204" pitchFamily="34" charset="0"/>
              </a:rPr>
              <a:t>acetogeninas</a:t>
            </a:r>
            <a:r>
              <a:rPr lang="es-ES" sz="1600" b="1" dirty="0">
                <a:solidFill>
                  <a:schemeClr val="tx1"/>
                </a:solidFill>
                <a:latin typeface="Agency FB" panose="020B0503020202020204" pitchFamily="34" charset="0"/>
              </a:rPr>
              <a:t> con micelas poliméricas supramoleculares para el tratamiento de cáncer de piel.</a:t>
            </a:r>
            <a:endParaRPr lang="en-GB" sz="1600" dirty="0"/>
          </a:p>
        </p:txBody>
      </p:sp>
      <p:sp>
        <p:nvSpPr>
          <p:cNvPr id="28" name="27 Rectángulo"/>
          <p:cNvSpPr/>
          <p:nvPr/>
        </p:nvSpPr>
        <p:spPr>
          <a:xfrm>
            <a:off x="1340768" y="7423170"/>
            <a:ext cx="5031506" cy="60419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Fue galardonada por la Universidad de Cádiz como autora con mayor impacto promedio en el conjunto de sus publicaciones en el año 2022.</a:t>
            </a:r>
            <a:endParaRPr lang="en-GB" sz="1600" dirty="0"/>
          </a:p>
        </p:txBody>
      </p:sp>
      <p:sp>
        <p:nvSpPr>
          <p:cNvPr id="29" name="28 Rectángulo"/>
          <p:cNvSpPr/>
          <p:nvPr/>
        </p:nvSpPr>
        <p:spPr>
          <a:xfrm>
            <a:off x="1340768" y="8100392"/>
            <a:ext cx="5043639" cy="86409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Cuenta con más de 20 publicaciones científicas, 5 capítulos de libro y 30 contribuciones en congresos internacionales, siendo premiada en 3 de ellos.</a:t>
            </a:r>
            <a:endParaRPr lang="en-GB" sz="1600" dirty="0"/>
          </a:p>
        </p:txBody>
      </p:sp>
      <p:sp>
        <p:nvSpPr>
          <p:cNvPr id="30" name="1 Título"/>
          <p:cNvSpPr txBox="1">
            <a:spLocks/>
          </p:cNvSpPr>
          <p:nvPr/>
        </p:nvSpPr>
        <p:spPr>
          <a:xfrm>
            <a:off x="548680" y="370723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sp>
        <p:nvSpPr>
          <p:cNvPr id="3" name="AutoShape 4" descr="Image result for sylvia earle"/>
          <p:cNvSpPr>
            <a:spLocks noChangeAspect="1" noChangeArrowheads="1"/>
          </p:cNvSpPr>
          <p:nvPr/>
        </p:nvSpPr>
        <p:spPr bwMode="auto">
          <a:xfrm>
            <a:off x="155575" y="-936625"/>
            <a:ext cx="31813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Imagen 10" descr="Imagen que contiene mujer, cuarto, parado, joven&#10;&#10;Descripción generada automáticamente">
            <a:extLst>
              <a:ext uri="{FF2B5EF4-FFF2-40B4-BE49-F238E27FC236}">
                <a16:creationId xmlns:a16="http://schemas.microsoft.com/office/drawing/2014/main" id="{EF9A15A8-7DA5-E18E-089F-0368464BD5B1}"/>
              </a:ext>
            </a:extLst>
          </p:cNvPr>
          <p:cNvPicPr>
            <a:picLocks noChangeAspect="1"/>
          </p:cNvPicPr>
          <p:nvPr/>
        </p:nvPicPr>
        <p:blipFill rotWithShape="1">
          <a:blip r:embed="rId6">
            <a:extLst>
              <a:ext uri="{28A0092B-C50C-407E-A947-70E740481C1C}">
                <a14:useLocalDpi xmlns:a14="http://schemas.microsoft.com/office/drawing/2010/main" val="0"/>
              </a:ext>
            </a:extLst>
          </a:blip>
          <a:srcRect l="33409" t="14540" r="30133" b="57748"/>
          <a:stretch/>
        </p:blipFill>
        <p:spPr>
          <a:xfrm>
            <a:off x="3607347" y="761504"/>
            <a:ext cx="2500211" cy="2532348"/>
          </a:xfrm>
          <a:prstGeom prst="rect">
            <a:avLst/>
          </a:prstGeom>
        </p:spPr>
      </p:pic>
    </p:spTree>
    <p:extLst>
      <p:ext uri="{BB962C8B-B14F-4D97-AF65-F5344CB8AC3E}">
        <p14:creationId xmlns:p14="http://schemas.microsoft.com/office/powerpoint/2010/main" val="35427781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31477" y="-78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2877324"/>
          </a:xfrm>
          <a:ln w="57150">
            <a:solidFill>
              <a:schemeClr val="bg1">
                <a:lumMod val="50000"/>
              </a:schemeClr>
            </a:solidFill>
            <a:prstDash val="sysDot"/>
          </a:ln>
        </p:spPr>
        <p:txBody>
          <a:bodyPr>
            <a:normAutofit/>
          </a:bodyPr>
          <a:lstStyle/>
          <a:p>
            <a:pPr algn="l"/>
            <a:r>
              <a:rPr lang="es-ES" sz="2000" b="1" dirty="0" smtClean="0">
                <a:latin typeface="Agency FB" panose="020B0503020202020204" pitchFamily="34" charset="0"/>
              </a:rPr>
              <a:t>Cuando una mujer que se dedica a la ciencia o a la investigación y no recibe el mismo reconocimiento que un hombre se denomina “EL EFECTO MATILDA”.</a:t>
            </a:r>
            <a:br>
              <a:rPr lang="es-ES" sz="2000" b="1" dirty="0" smtClean="0">
                <a:latin typeface="Agency FB" panose="020B0503020202020204" pitchFamily="34" charset="0"/>
              </a:rPr>
            </a:br>
            <a:r>
              <a:rPr lang="es-ES" sz="2000" b="1" dirty="0" smtClean="0">
                <a:latin typeface="Agency FB" panose="020B0503020202020204" pitchFamily="34" charset="0"/>
              </a:rPr>
              <a:t> </a:t>
            </a:r>
            <a:r>
              <a:rPr lang="es-ES" sz="2400" b="1" dirty="0" smtClean="0">
                <a:latin typeface="Agency FB" panose="020B0503020202020204" pitchFamily="34" charset="0"/>
              </a:rPr>
              <a:t>Aún hoy menos del 30 % de los investigadores son mujeres según la UNESCO</a:t>
            </a:r>
            <a:r>
              <a:rPr lang="es-ES" sz="2400" b="1" dirty="0" smtClean="0"/>
              <a:t/>
            </a:r>
            <a:br>
              <a:rPr lang="es-ES" sz="2400" b="1" dirty="0" smtClean="0"/>
            </a:br>
            <a:endParaRPr lang="en-GB" sz="2400" b="1" dirty="0"/>
          </a:p>
        </p:txBody>
      </p:sp>
      <p:sp>
        <p:nvSpPr>
          <p:cNvPr id="25" name="24 Rectángulo"/>
          <p:cNvSpPr/>
          <p:nvPr/>
        </p:nvSpPr>
        <p:spPr>
          <a:xfrm>
            <a:off x="188640" y="5344065"/>
            <a:ext cx="6669360" cy="211323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b="1" dirty="0" smtClean="0">
                <a:solidFill>
                  <a:schemeClr val="tx1"/>
                </a:solidFill>
              </a:rPr>
              <a:t>“LAS MUJERES Y LAS NIÑAS TIENEN CABIDA EN LA CIENCIA”</a:t>
            </a:r>
            <a:endParaRPr lang="en-GB" sz="4800" b="1" dirty="0">
              <a:solidFill>
                <a:schemeClr val="tx1"/>
              </a:solidFill>
            </a:endParaRPr>
          </a:p>
        </p:txBody>
      </p:sp>
      <p:sp>
        <p:nvSpPr>
          <p:cNvPr id="26" name="25 Rectángulo"/>
          <p:cNvSpPr/>
          <p:nvPr/>
        </p:nvSpPr>
        <p:spPr>
          <a:xfrm>
            <a:off x="542502" y="4375348"/>
            <a:ext cx="5763719" cy="79427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Modesto reconocimiento a las mujeres REALES  que trabajan en LA FACULTAD DE CIENCIAS aportando su pequeño grano de arena con su labor diaria.</a:t>
            </a:r>
            <a:endParaRPr lang="es-ES" sz="1600" dirty="0" smtClean="0">
              <a:solidFill>
                <a:schemeClr val="tx1"/>
              </a:solidFill>
              <a:latin typeface="Agency FB" panose="020B0503020202020204" pitchFamily="34" charset="0"/>
            </a:endParaRPr>
          </a:p>
        </p:txBody>
      </p:sp>
      <p:sp>
        <p:nvSpPr>
          <p:cNvPr id="27" name="26 Rectángulo"/>
          <p:cNvSpPr/>
          <p:nvPr/>
        </p:nvSpPr>
        <p:spPr>
          <a:xfrm>
            <a:off x="692696" y="7571340"/>
            <a:ext cx="5613525" cy="1264967"/>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800" b="1" dirty="0" smtClean="0">
                <a:solidFill>
                  <a:schemeClr val="tx1"/>
                </a:solidFill>
              </a:rPr>
              <a:t>“NO MÁS MATILDA”</a:t>
            </a:r>
            <a:endParaRPr lang="en-GB" sz="4800" b="1" dirty="0">
              <a:solidFill>
                <a:schemeClr val="tx1"/>
              </a:solidFill>
            </a:endParaRPr>
          </a:p>
        </p:txBody>
      </p:sp>
      <p:sp>
        <p:nvSpPr>
          <p:cNvPr id="30" name="1 Título"/>
          <p:cNvSpPr txBox="1">
            <a:spLocks/>
          </p:cNvSpPr>
          <p:nvPr/>
        </p:nvSpPr>
        <p:spPr>
          <a:xfrm>
            <a:off x="548680" y="3323734"/>
            <a:ext cx="5823594" cy="720080"/>
          </a:xfrm>
          <a:prstGeom prst="rect">
            <a:avLst/>
          </a:prstGeom>
          <a:solidFill>
            <a:schemeClr val="bg1">
              <a:lumMod val="85000"/>
              <a:alpha val="60000"/>
            </a:schemeClr>
          </a:solidFill>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 name="Picture 2" descr="C:\Users\usuario1\AppData\Local\Temp\scientis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5923" y="2195736"/>
            <a:ext cx="1008112" cy="1008112"/>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34988" y="3482573"/>
            <a:ext cx="5976664" cy="461665"/>
          </a:xfrm>
          <a:prstGeom prst="rect">
            <a:avLst/>
          </a:prstGeom>
          <a:noFill/>
        </p:spPr>
        <p:txBody>
          <a:bodyPr wrap="square" rtlCol="0">
            <a:spAutoFit/>
          </a:bodyPr>
          <a:lstStyle/>
          <a:p>
            <a:r>
              <a:rPr lang="es-ES" sz="2400" b="1" dirty="0" smtClean="0">
                <a:latin typeface="Agency FB" panose="020B0503020202020204" pitchFamily="34" charset="0"/>
              </a:rPr>
              <a:t>11 </a:t>
            </a:r>
            <a:r>
              <a:rPr lang="es-ES" sz="2100" b="1" dirty="0" smtClean="0">
                <a:latin typeface="Agency FB" panose="020B0503020202020204" pitchFamily="34" charset="0"/>
              </a:rPr>
              <a:t>Febrero:</a:t>
            </a:r>
            <a:r>
              <a:rPr lang="es-ES" sz="700" b="1" dirty="0" smtClean="0">
                <a:latin typeface="Agency FB" panose="020B0503020202020204" pitchFamily="34" charset="0"/>
              </a:rPr>
              <a:t> </a:t>
            </a:r>
            <a:r>
              <a:rPr lang="es-ES" sz="2100" b="1" dirty="0" smtClean="0">
                <a:latin typeface="Agency FB" panose="020B0503020202020204" pitchFamily="34" charset="0"/>
              </a:rPr>
              <a:t>Día Internacional de la mujer y la niña en la ciencia.</a:t>
            </a:r>
            <a:endParaRPr lang="en-GB" sz="2100" dirty="0"/>
          </a:p>
        </p:txBody>
      </p:sp>
    </p:spTree>
    <p:extLst>
      <p:ext uri="{BB962C8B-B14F-4D97-AF65-F5344CB8AC3E}">
        <p14:creationId xmlns:p14="http://schemas.microsoft.com/office/powerpoint/2010/main" val="30451658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5" grpId="0" animBg="1"/>
      <p:bldP spid="26" grpId="0" animBg="1"/>
      <p:bldP spid="27" grpId="0" animBg="1"/>
      <p:bldP spid="30"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0852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
            </a:r>
            <a:br>
              <a:rPr lang="es-ES" sz="8900" b="1" dirty="0" smtClean="0">
                <a:solidFill>
                  <a:srgbClr val="FFC000"/>
                </a:solidFill>
                <a:latin typeface="Agency FB" panose="020B0503020202020204" pitchFamily="34" charset="0"/>
              </a:rPr>
            </a:br>
            <a:r>
              <a:rPr lang="es-ES" sz="8900" b="1" dirty="0" smtClean="0">
                <a:solidFill>
                  <a:srgbClr val="FFC000"/>
                </a:solidFill>
                <a:latin typeface="Agency FB" panose="020B0503020202020204" pitchFamily="34" charset="0"/>
              </a:rPr>
              <a:t>R</a:t>
            </a:r>
            <a:r>
              <a:rPr lang="es-ES" sz="6700" b="1" dirty="0" smtClean="0">
                <a:latin typeface="Agency FB" panose="020B0503020202020204" pitchFamily="34" charset="0"/>
              </a:rPr>
              <a:t>osa </a:t>
            </a:r>
            <a:br>
              <a:rPr lang="es-ES" sz="6700" b="1" dirty="0" smtClean="0">
                <a:latin typeface="Agency FB" panose="020B0503020202020204" pitchFamily="34" charset="0"/>
              </a:rPr>
            </a:br>
            <a:r>
              <a:rPr lang="es-ES" sz="6700" b="1" dirty="0" smtClean="0">
                <a:latin typeface="Agency FB" panose="020B0503020202020204" pitchFamily="34" charset="0"/>
              </a:rPr>
              <a:t>María</a:t>
            </a:r>
            <a:r>
              <a:rPr lang="es-ES" sz="5300" b="1" dirty="0" smtClean="0">
                <a:latin typeface="Agency FB" panose="020B0503020202020204" pitchFamily="34" charset="0"/>
              </a:rPr>
              <a:t> </a:t>
            </a:r>
            <a:br>
              <a:rPr lang="es-ES" sz="5300" b="1" dirty="0" smtClean="0">
                <a:latin typeface="Agency FB" panose="020B0503020202020204" pitchFamily="34" charset="0"/>
              </a:rPr>
            </a:br>
            <a:r>
              <a:rPr lang="es-ES" sz="6700" b="1" dirty="0" smtClean="0">
                <a:latin typeface="Agency FB" panose="020B0503020202020204" pitchFamily="34" charset="0"/>
              </a:rPr>
              <a:t>Mateos</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Cádiz</a:t>
              </a:r>
              <a:endParaRPr lang="en-GB" sz="2000" b="1" dirty="0">
                <a:latin typeface="Agency FB" panose="020B0503020202020204" pitchFamily="34" charset="0"/>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1978</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272116" cy="432920"/>
            <a:chOff x="4437112" y="3953781"/>
            <a:chExt cx="2272116"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912077" cy="400110"/>
            </a:xfrm>
            <a:prstGeom prst="rect">
              <a:avLst/>
            </a:prstGeom>
            <a:noFill/>
          </p:spPr>
          <p:txBody>
            <a:bodyPr wrap="square" rtlCol="0">
              <a:spAutoFit/>
            </a:bodyPr>
            <a:lstStyle/>
            <a:p>
              <a:r>
                <a:rPr lang="es-ES" sz="2000" b="1" dirty="0" smtClean="0">
                  <a:latin typeface="Agency FB" panose="020B0503020202020204" pitchFamily="34" charset="0"/>
                </a:rPr>
                <a:t>Es bioquímica</a:t>
              </a:r>
              <a:endParaRPr lang="en-GB" sz="2000" b="1" dirty="0">
                <a:latin typeface="Agency FB" panose="020B0503020202020204" pitchFamily="34" charset="0"/>
              </a:endParaRPr>
            </a:p>
          </p:txBody>
        </p:sp>
      </p:grpSp>
      <p:sp>
        <p:nvSpPr>
          <p:cNvPr id="15" name="14 Elipse"/>
          <p:cNvSpPr/>
          <p:nvPr/>
        </p:nvSpPr>
        <p:spPr>
          <a:xfrm>
            <a:off x="614621" y="478310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20688" y="548976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20688" y="619643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01670" y="690309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20688" y="760975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14621" y="83164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582812"/>
            <a:ext cx="5040560" cy="7812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Se graduó y doctoró en bioquímica y biología molecular por la Universidad de Granada con su tesis sobre el estudio de la respuesta a estrés biótico y abiótico en plantas.</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242860"/>
            <a:ext cx="5043639" cy="5348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Sus estudios se centran en el campo de la biología </a:t>
            </a:r>
            <a:r>
              <a:rPr lang="es-ES" sz="1600" b="1" dirty="0" err="1" smtClean="0">
                <a:solidFill>
                  <a:schemeClr val="tx1"/>
                </a:solidFill>
                <a:latin typeface="Agency FB" panose="020B0503020202020204" pitchFamily="34" charset="0"/>
              </a:rPr>
              <a:t>redox</a:t>
            </a:r>
            <a:r>
              <a:rPr lang="es-ES" sz="1600" b="1" dirty="0" smtClean="0">
                <a:solidFill>
                  <a:schemeClr val="tx1"/>
                </a:solidFill>
                <a:latin typeface="Agency FB" panose="020B0503020202020204" pitchFamily="34" charset="0"/>
              </a:rPr>
              <a:t> y la respuesta antioxidante de los sistemas biológicos.</a:t>
            </a:r>
            <a:endParaRPr lang="en-GB" sz="1600" dirty="0"/>
          </a:p>
        </p:txBody>
      </p:sp>
      <p:sp>
        <p:nvSpPr>
          <p:cNvPr id="26" name="25 Rectángulo"/>
          <p:cNvSpPr/>
          <p:nvPr/>
        </p:nvSpPr>
        <p:spPr>
          <a:xfrm>
            <a:off x="1340768" y="5433285"/>
            <a:ext cx="5043639" cy="7403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Su carrera investigadora se ha desarrollado en el CSIC (Granada), Instituto de investigación biomédica (INiBICA) y las universidades de Exeter (UK), León y Cádiz.</a:t>
            </a:r>
            <a:endParaRPr lang="en-GB" sz="1600" dirty="0"/>
          </a:p>
        </p:txBody>
      </p:sp>
      <p:sp>
        <p:nvSpPr>
          <p:cNvPr id="27" name="26 Rectángulo"/>
          <p:cNvSpPr/>
          <p:nvPr/>
        </p:nvSpPr>
        <p:spPr>
          <a:xfrm>
            <a:off x="1340768" y="6846935"/>
            <a:ext cx="5043639" cy="65230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Ha contribuido a la publicación de una patente internacional con la empresa Bodegas Vega Sicilia S.A. y la Universidad de León.</a:t>
            </a:r>
            <a:endParaRPr lang="en-GB" sz="1600" dirty="0"/>
          </a:p>
        </p:txBody>
      </p:sp>
      <p:sp>
        <p:nvSpPr>
          <p:cNvPr id="28" name="27 Rectángulo"/>
          <p:cNvSpPr/>
          <p:nvPr/>
        </p:nvSpPr>
        <p:spPr>
          <a:xfrm>
            <a:off x="1340768" y="7568433"/>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Dedicó su estancia en la Universidad de Exeter (UK) para el estudio de las rutas metabólicas de síntesis de la vitamina C en plantas.</a:t>
            </a:r>
            <a:endParaRPr lang="en-GB" sz="1600" b="1" dirty="0">
              <a:solidFill>
                <a:schemeClr val="tx1"/>
              </a:solidFill>
              <a:latin typeface="Agency FB" panose="020B0503020202020204" pitchFamily="34" charset="0"/>
            </a:endParaRPr>
          </a:p>
        </p:txBody>
      </p:sp>
      <p:sp>
        <p:nvSpPr>
          <p:cNvPr id="29" name="28 Rectángulo"/>
          <p:cNvSpPr/>
          <p:nvPr/>
        </p:nvSpPr>
        <p:spPr>
          <a:xfrm>
            <a:off x="1334701" y="8205311"/>
            <a:ext cx="5043639"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tx1"/>
                </a:solidFill>
                <a:latin typeface="Agency FB" panose="020B0503020202020204" pitchFamily="34" charset="0"/>
              </a:rPr>
              <a:t>Le </a:t>
            </a:r>
            <a:r>
              <a:rPr lang="en-GB" sz="1600" b="1" dirty="0" err="1" smtClean="0">
                <a:solidFill>
                  <a:schemeClr val="tx1"/>
                </a:solidFill>
                <a:latin typeface="Agency FB" panose="020B0503020202020204" pitchFamily="34" charset="0"/>
              </a:rPr>
              <a:t>apasiona</a:t>
            </a:r>
            <a:r>
              <a:rPr lang="en-GB" sz="1600" b="1" dirty="0">
                <a:solidFill>
                  <a:schemeClr val="tx1"/>
                </a:solidFill>
                <a:latin typeface="Agency FB" panose="020B0503020202020204" pitchFamily="34" charset="0"/>
              </a:rPr>
              <a:t> </a:t>
            </a:r>
            <a:r>
              <a:rPr lang="en-GB" sz="1600" b="1" dirty="0" smtClean="0">
                <a:solidFill>
                  <a:schemeClr val="tx1"/>
                </a:solidFill>
                <a:latin typeface="Agency FB" panose="020B0503020202020204" pitchFamily="34" charset="0"/>
              </a:rPr>
              <a:t>la </a:t>
            </a:r>
            <a:r>
              <a:rPr lang="en-GB" sz="1600" b="1" dirty="0" err="1" smtClean="0">
                <a:solidFill>
                  <a:schemeClr val="tx1"/>
                </a:solidFill>
                <a:latin typeface="Agency FB" panose="020B0503020202020204" pitchFamily="34" charset="0"/>
              </a:rPr>
              <a:t>lectura</a:t>
            </a:r>
            <a:r>
              <a:rPr lang="en-GB" sz="1600" b="1" dirty="0">
                <a:solidFill>
                  <a:schemeClr val="tx1"/>
                </a:solidFill>
                <a:latin typeface="Agency FB" panose="020B0503020202020204" pitchFamily="34" charset="0"/>
              </a:rPr>
              <a:t>,</a:t>
            </a:r>
            <a:r>
              <a:rPr lang="en-GB" sz="1600" b="1" dirty="0" smtClean="0">
                <a:solidFill>
                  <a:schemeClr val="tx1"/>
                </a:solidFill>
                <a:latin typeface="Agency FB" panose="020B0503020202020204" pitchFamily="34" charset="0"/>
              </a:rPr>
              <a:t> la </a:t>
            </a:r>
            <a:r>
              <a:rPr lang="en-GB" sz="1600" b="1" dirty="0" err="1" smtClean="0">
                <a:solidFill>
                  <a:schemeClr val="tx1"/>
                </a:solidFill>
                <a:latin typeface="Agency FB" panose="020B0503020202020204" pitchFamily="34" charset="0"/>
              </a:rPr>
              <a:t>fotografía</a:t>
            </a:r>
            <a:r>
              <a:rPr lang="en-GB" sz="1600" b="1" dirty="0" smtClean="0">
                <a:solidFill>
                  <a:schemeClr val="tx1"/>
                </a:solidFill>
                <a:latin typeface="Agency FB" panose="020B0503020202020204" pitchFamily="34" charset="0"/>
              </a:rPr>
              <a:t> y el </a:t>
            </a:r>
            <a:r>
              <a:rPr lang="en-GB" sz="1600" b="1" dirty="0" err="1" smtClean="0">
                <a:solidFill>
                  <a:schemeClr val="tx1"/>
                </a:solidFill>
                <a:latin typeface="Agency FB" panose="020B0503020202020204" pitchFamily="34" charset="0"/>
              </a:rPr>
              <a:t>contacto</a:t>
            </a:r>
            <a:r>
              <a:rPr lang="en-GB" sz="1600" b="1" dirty="0" smtClean="0">
                <a:solidFill>
                  <a:schemeClr val="tx1"/>
                </a:solidFill>
                <a:latin typeface="Agency FB" panose="020B0503020202020204" pitchFamily="34" charset="0"/>
              </a:rPr>
              <a:t> con la </a:t>
            </a:r>
            <a:r>
              <a:rPr lang="en-GB" sz="1600" b="1" dirty="0" err="1" smtClean="0">
                <a:solidFill>
                  <a:schemeClr val="tx1"/>
                </a:solidFill>
                <a:latin typeface="Agency FB" panose="020B0503020202020204" pitchFamily="34" charset="0"/>
              </a:rPr>
              <a:t>naturaleza</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Siempre</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metabolizando</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nuevas</a:t>
            </a:r>
            <a:r>
              <a:rPr lang="en-GB" sz="1600" b="1" dirty="0" smtClean="0">
                <a:solidFill>
                  <a:schemeClr val="tx1"/>
                </a:solidFill>
                <a:latin typeface="Agency FB" panose="020B0503020202020204" pitchFamily="34" charset="0"/>
              </a:rPr>
              <a:t> ideas para el </a:t>
            </a:r>
            <a:r>
              <a:rPr lang="en-GB" sz="1600" b="1" dirty="0" err="1" smtClean="0">
                <a:solidFill>
                  <a:schemeClr val="tx1"/>
                </a:solidFill>
                <a:latin typeface="Agency FB" panose="020B0503020202020204" pitchFamily="34" charset="0"/>
              </a:rPr>
              <a:t>avance</a:t>
            </a:r>
            <a:r>
              <a:rPr lang="en-GB" sz="1600" b="1" dirty="0" smtClean="0">
                <a:solidFill>
                  <a:schemeClr val="tx1"/>
                </a:solidFill>
                <a:latin typeface="Agency FB" panose="020B0503020202020204" pitchFamily="34" charset="0"/>
              </a:rPr>
              <a:t> de la </a:t>
            </a:r>
            <a:r>
              <a:rPr lang="en-GB" sz="1600" b="1" dirty="0" err="1" smtClean="0">
                <a:solidFill>
                  <a:schemeClr val="tx1"/>
                </a:solidFill>
                <a:latin typeface="Agency FB" panose="020B0503020202020204" pitchFamily="34" charset="0"/>
              </a:rPr>
              <a:t>ciencia</a:t>
            </a:r>
            <a:r>
              <a:rPr lang="en-GB" sz="1600" b="1" dirty="0" smtClean="0">
                <a:solidFill>
                  <a:schemeClr val="tx1"/>
                </a:solidFill>
                <a:latin typeface="Agency FB" panose="020B0503020202020204" pitchFamily="34" charset="0"/>
              </a:rPr>
              <a:t>. </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l="1225" t="15084" r="42390" b="9498"/>
          <a:stretch/>
        </p:blipFill>
        <p:spPr>
          <a:xfrm>
            <a:off x="3084670" y="404068"/>
            <a:ext cx="3175645" cy="3041858"/>
          </a:xfrm>
          <a:prstGeom prst="rect">
            <a:avLst/>
          </a:prstGeom>
        </p:spPr>
      </p:pic>
    </p:spTree>
    <p:extLst>
      <p:ext uri="{BB962C8B-B14F-4D97-AF65-F5344CB8AC3E}">
        <p14:creationId xmlns:p14="http://schemas.microsoft.com/office/powerpoint/2010/main" val="5678033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12 Rectángulo"/>
          <p:cNvSpPr/>
          <p:nvPr/>
        </p:nvSpPr>
        <p:spPr>
          <a:xfrm>
            <a:off x="0" y="-4836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260648" y="107503"/>
            <a:ext cx="2304256" cy="3755635"/>
          </a:xfrm>
          <a:ln w="57150">
            <a:solidFill>
              <a:schemeClr val="bg1">
                <a:lumMod val="50000"/>
              </a:schemeClr>
            </a:solidFill>
            <a:prstDash val="sysDot"/>
          </a:ln>
        </p:spPr>
        <p:txBody>
          <a:bodyPr>
            <a:noAutofit/>
          </a:bodyPr>
          <a:lstStyle/>
          <a:p>
            <a:pPr algn="l"/>
            <a:r>
              <a:rPr lang="es-ES" sz="3200" b="1" dirty="0" smtClean="0">
                <a:solidFill>
                  <a:srgbClr val="FFC000"/>
                </a:solidFill>
                <a:latin typeface="Agency FB" panose="020B0503020202020204" pitchFamily="34" charset="0"/>
              </a:rPr>
              <a:t>T</a:t>
            </a:r>
            <a:r>
              <a:rPr lang="es-ES" sz="3200" b="1" dirty="0" smtClean="0">
                <a:latin typeface="Agency FB" panose="020B0503020202020204" pitchFamily="34" charset="0"/>
              </a:rPr>
              <a:t>écnicos de Apoyo a la Docencia e Investigación</a:t>
            </a:r>
            <a:r>
              <a:rPr lang="es-ES" sz="3600" b="1" dirty="0" smtClean="0"/>
              <a:t/>
            </a:r>
            <a:br>
              <a:rPr lang="es-ES" sz="3600" b="1" dirty="0" smtClean="0"/>
            </a:br>
            <a:r>
              <a:rPr lang="es-ES" sz="1400" b="1" dirty="0" smtClean="0"/>
              <a:t>Maite </a:t>
            </a:r>
            <a:r>
              <a:rPr lang="es-ES" sz="1400" b="1" dirty="0" err="1" smtClean="0"/>
              <a:t>Mazorra</a:t>
            </a:r>
            <a:r>
              <a:rPr lang="es-ES" sz="1400" b="1" dirty="0" smtClean="0"/>
              <a:t>,  M Jesús </a:t>
            </a:r>
            <a:r>
              <a:rPr lang="es-ES" sz="1400" b="1" dirty="0" smtClean="0"/>
              <a:t>Ruiz</a:t>
            </a:r>
            <a:r>
              <a:rPr lang="es-ES" sz="1400" b="1" dirty="0" smtClean="0"/>
              <a:t>,  Elvira </a:t>
            </a:r>
            <a:r>
              <a:rPr lang="es-ES" sz="1400" b="1" dirty="0" smtClean="0"/>
              <a:t>Ruiz</a:t>
            </a:r>
            <a:r>
              <a:rPr lang="es-ES" sz="1400" b="1" dirty="0" smtClean="0"/>
              <a:t>, Juan del Valle, Ana Romero,    M Paz Hueso, Susana Fernández, </a:t>
            </a:r>
            <a:r>
              <a:rPr lang="es-ES" sz="1400" b="1" dirty="0" err="1" smtClean="0"/>
              <a:t>J.Luis</a:t>
            </a:r>
            <a:r>
              <a:rPr lang="es-ES" sz="1400" b="1" dirty="0" smtClean="0"/>
              <a:t> </a:t>
            </a:r>
            <a:r>
              <a:rPr lang="es-ES" sz="1400" b="1" dirty="0" smtClean="0"/>
              <a:t>Reino, Rocío González, Rosario Sánchez</a:t>
            </a:r>
            <a:r>
              <a:rPr lang="es-ES" sz="1400" b="1" dirty="0"/>
              <a:t/>
            </a:r>
            <a:br>
              <a:rPr lang="es-ES" sz="1400" b="1" dirty="0"/>
            </a:br>
            <a:endParaRPr lang="en-GB" sz="1400" b="1" dirty="0"/>
          </a:p>
        </p:txBody>
      </p:sp>
      <p:sp>
        <p:nvSpPr>
          <p:cNvPr id="15" name="14 Elipse"/>
          <p:cNvSpPr/>
          <p:nvPr/>
        </p:nvSpPr>
        <p:spPr>
          <a:xfrm>
            <a:off x="601670" y="407644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33186" y="492779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14621" y="574179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01670" y="6676851"/>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596353" y="759602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01670" y="827164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3847" y="3968305"/>
            <a:ext cx="5040560" cy="78127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err="1" smtClean="0">
                <a:solidFill>
                  <a:schemeClr val="tx1"/>
                </a:solidFill>
                <a:latin typeface="Agency FB" panose="020B0503020202020204" pitchFamily="34" charset="0"/>
              </a:rPr>
              <a:t>Pequeña</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muestra</a:t>
            </a:r>
            <a:r>
              <a:rPr lang="en-GB" sz="1600" b="1" dirty="0" smtClean="0">
                <a:solidFill>
                  <a:schemeClr val="tx1"/>
                </a:solidFill>
                <a:latin typeface="Agency FB" panose="020B0503020202020204" pitchFamily="34" charset="0"/>
              </a:rPr>
              <a:t> del </a:t>
            </a:r>
            <a:r>
              <a:rPr lang="en-GB" sz="1600" b="1" dirty="0" err="1" smtClean="0">
                <a:solidFill>
                  <a:schemeClr val="tx1"/>
                </a:solidFill>
                <a:latin typeface="Agency FB" panose="020B0503020202020204" pitchFamily="34" charset="0"/>
              </a:rPr>
              <a:t>grupo</a:t>
            </a:r>
            <a:r>
              <a:rPr lang="en-GB" sz="1600" b="1" dirty="0" smtClean="0">
                <a:solidFill>
                  <a:schemeClr val="tx1"/>
                </a:solidFill>
                <a:latin typeface="Agency FB" panose="020B0503020202020204" pitchFamily="34" charset="0"/>
              </a:rPr>
              <a:t> de PAS </a:t>
            </a:r>
            <a:r>
              <a:rPr lang="en-GB" sz="1600" b="1" dirty="0" err="1" smtClean="0">
                <a:solidFill>
                  <a:schemeClr val="tx1"/>
                </a:solidFill>
                <a:latin typeface="Agency FB" panose="020B0503020202020204" pitchFamily="34" charset="0"/>
              </a:rPr>
              <a:t>Laboral</a:t>
            </a:r>
            <a:r>
              <a:rPr lang="en-GB" sz="1600" b="1" dirty="0" smtClean="0">
                <a:solidFill>
                  <a:schemeClr val="tx1"/>
                </a:solidFill>
                <a:latin typeface="Agency FB" panose="020B0503020202020204" pitchFamily="34" charset="0"/>
              </a:rPr>
              <a:t>  que </a:t>
            </a:r>
            <a:r>
              <a:rPr lang="en-GB" sz="1600" b="1" dirty="0" err="1" smtClean="0">
                <a:solidFill>
                  <a:schemeClr val="tx1"/>
                </a:solidFill>
                <a:latin typeface="Agency FB" panose="020B0503020202020204" pitchFamily="34" charset="0"/>
              </a:rPr>
              <a:t>trabaja</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en</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los</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Laboratorios</a:t>
            </a:r>
            <a:r>
              <a:rPr lang="en-GB" sz="1600" b="1" dirty="0" smtClean="0">
                <a:solidFill>
                  <a:schemeClr val="tx1"/>
                </a:solidFill>
                <a:latin typeface="Agency FB" panose="020B0503020202020204" pitchFamily="34" charset="0"/>
              </a:rPr>
              <a:t> de la </a:t>
            </a:r>
            <a:r>
              <a:rPr lang="en-GB" sz="1600" b="1" dirty="0" err="1" smtClean="0">
                <a:solidFill>
                  <a:schemeClr val="tx1"/>
                </a:solidFill>
                <a:latin typeface="Agency FB" panose="020B0503020202020204" pitchFamily="34" charset="0"/>
              </a:rPr>
              <a:t>Facultad</a:t>
            </a:r>
            <a:r>
              <a:rPr lang="en-GB" sz="1600" b="1" dirty="0" smtClean="0">
                <a:solidFill>
                  <a:schemeClr val="tx1"/>
                </a:solidFill>
                <a:latin typeface="Agency FB" panose="020B0503020202020204" pitchFamily="34" charset="0"/>
              </a:rPr>
              <a:t> de </a:t>
            </a:r>
            <a:r>
              <a:rPr lang="en-GB" sz="1600" b="1" dirty="0" err="1" smtClean="0">
                <a:solidFill>
                  <a:schemeClr val="tx1"/>
                </a:solidFill>
                <a:latin typeface="Agency FB" panose="020B0503020202020204" pitchFamily="34" charset="0"/>
              </a:rPr>
              <a:t>Ciencias</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donde</a:t>
            </a:r>
            <a:r>
              <a:rPr lang="en-GB" sz="1600" b="1" dirty="0" smtClean="0">
                <a:solidFill>
                  <a:schemeClr val="tx1"/>
                </a:solidFill>
                <a:latin typeface="Agency FB" panose="020B0503020202020204" pitchFamily="34" charset="0"/>
              </a:rPr>
              <a:t> las </a:t>
            </a:r>
            <a:r>
              <a:rPr lang="en-GB" sz="1600" b="1" dirty="0" err="1" smtClean="0">
                <a:solidFill>
                  <a:schemeClr val="tx1"/>
                </a:solidFill>
                <a:latin typeface="Agency FB" panose="020B0503020202020204" pitchFamily="34" charset="0"/>
              </a:rPr>
              <a:t>chicas</a:t>
            </a:r>
            <a:r>
              <a:rPr lang="en-GB" sz="1600" b="1" dirty="0" smtClean="0">
                <a:solidFill>
                  <a:schemeClr val="tx1"/>
                </a:solidFill>
                <a:latin typeface="Agency FB" panose="020B0503020202020204" pitchFamily="34" charset="0"/>
              </a:rPr>
              <a:t> son </a:t>
            </a:r>
            <a:r>
              <a:rPr lang="en-GB" sz="1600" b="1" dirty="0" err="1" smtClean="0">
                <a:solidFill>
                  <a:schemeClr val="tx1"/>
                </a:solidFill>
                <a:latin typeface="Agency FB" panose="020B0503020202020204" pitchFamily="34" charset="0"/>
              </a:rPr>
              <a:t>numéricamente</a:t>
            </a:r>
            <a:r>
              <a:rPr lang="en-GB" sz="1600" b="1" dirty="0" smtClean="0">
                <a:solidFill>
                  <a:schemeClr val="tx1"/>
                </a:solidFill>
                <a:latin typeface="Agency FB" panose="020B0503020202020204" pitchFamily="34" charset="0"/>
              </a:rPr>
              <a:t> , gran parte  de la </a:t>
            </a:r>
            <a:r>
              <a:rPr lang="en-GB" sz="1600" b="1" dirty="0" err="1" smtClean="0">
                <a:solidFill>
                  <a:schemeClr val="tx1"/>
                </a:solidFill>
                <a:latin typeface="Agency FB" panose="020B0503020202020204" pitchFamily="34" charset="0"/>
              </a:rPr>
              <a:t>plantilla</a:t>
            </a:r>
            <a:r>
              <a:rPr lang="en-GB" sz="1600" b="1" dirty="0" smtClean="0">
                <a:solidFill>
                  <a:schemeClr val="tx1"/>
                </a:solidFill>
                <a:latin typeface="Agency FB" panose="020B0503020202020204" pitchFamily="34" charset="0"/>
              </a:rPr>
              <a:t>.</a:t>
            </a:r>
            <a:endParaRPr lang="en-GB" sz="1600" b="1" dirty="0">
              <a:solidFill>
                <a:schemeClr val="tx1"/>
              </a:solidFill>
              <a:latin typeface="Agency FB" panose="020B0503020202020204" pitchFamily="34" charset="0"/>
            </a:endParaRPr>
          </a:p>
        </p:txBody>
      </p:sp>
      <p:sp>
        <p:nvSpPr>
          <p:cNvPr id="25" name="24 Rectángulo"/>
          <p:cNvSpPr/>
          <p:nvPr/>
        </p:nvSpPr>
        <p:spPr>
          <a:xfrm>
            <a:off x="1340768" y="5688395"/>
            <a:ext cx="5043639" cy="82782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Se esfuerzan cada día para que el alumno pueda acceder a su formación práctica, dando también servicio a  los  Grupos de Investigación.</a:t>
            </a:r>
            <a:endParaRPr lang="en-GB" sz="1600" dirty="0"/>
          </a:p>
        </p:txBody>
      </p:sp>
      <p:sp>
        <p:nvSpPr>
          <p:cNvPr id="26" name="25 Rectángulo"/>
          <p:cNvSpPr/>
          <p:nvPr/>
        </p:nvSpPr>
        <p:spPr>
          <a:xfrm>
            <a:off x="1340768" y="4878820"/>
            <a:ext cx="5043639" cy="7403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Son EL INSTRUMENTO, LA HERRAMIENTA DIARIA  en la que se cimienta gran parte de la labor Docente e Investigadora. </a:t>
            </a:r>
            <a:endParaRPr lang="en-GB" sz="1600" dirty="0"/>
          </a:p>
        </p:txBody>
      </p:sp>
      <p:sp>
        <p:nvSpPr>
          <p:cNvPr id="27" name="26 Rectángulo"/>
          <p:cNvSpPr/>
          <p:nvPr/>
        </p:nvSpPr>
        <p:spPr>
          <a:xfrm>
            <a:off x="1343847" y="6639315"/>
            <a:ext cx="5043639" cy="80963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Han contribuido , APORTANDO SU PEQUEÑO GRANITO DE ARENA , a la Docencia y a la Investigación en la FACULTAD DE Ciencias , a través de su labor Técnica diaria de APOYO .</a:t>
            </a:r>
            <a:endParaRPr lang="en-GB" sz="1600" dirty="0"/>
          </a:p>
        </p:txBody>
      </p:sp>
      <p:sp>
        <p:nvSpPr>
          <p:cNvPr id="28" name="27 Rectángulo"/>
          <p:cNvSpPr/>
          <p:nvPr/>
        </p:nvSpPr>
        <p:spPr>
          <a:xfrm>
            <a:off x="1304571" y="7580867"/>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err="1" smtClean="0">
                <a:solidFill>
                  <a:schemeClr val="tx1"/>
                </a:solidFill>
                <a:latin typeface="Agency FB" panose="020B0503020202020204" pitchFamily="34" charset="0"/>
              </a:rPr>
              <a:t>Compaginan</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su</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trabajo</a:t>
            </a:r>
            <a:r>
              <a:rPr lang="en-GB" sz="1600" b="1" dirty="0" smtClean="0">
                <a:solidFill>
                  <a:schemeClr val="tx1"/>
                </a:solidFill>
                <a:latin typeface="Agency FB" panose="020B0503020202020204" pitchFamily="34" charset="0"/>
              </a:rPr>
              <a:t> con </a:t>
            </a:r>
            <a:r>
              <a:rPr lang="en-GB" sz="1600" b="1" dirty="0" err="1" smtClean="0">
                <a:solidFill>
                  <a:schemeClr val="tx1"/>
                </a:solidFill>
                <a:latin typeface="Agency FB" panose="020B0503020202020204" pitchFamily="34" charset="0"/>
              </a:rPr>
              <a:t>su</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labor</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en</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muchos</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casos</a:t>
            </a:r>
            <a:r>
              <a:rPr lang="en-GB" sz="1600" b="1" dirty="0" smtClean="0">
                <a:solidFill>
                  <a:schemeClr val="tx1"/>
                </a:solidFill>
                <a:latin typeface="Agency FB" panose="020B0503020202020204" pitchFamily="34" charset="0"/>
              </a:rPr>
              <a:t>, de </a:t>
            </a:r>
            <a:r>
              <a:rPr lang="en-GB" sz="1600" b="1" dirty="0" err="1" smtClean="0">
                <a:solidFill>
                  <a:schemeClr val="tx1"/>
                </a:solidFill>
                <a:latin typeface="Agency FB" panose="020B0503020202020204" pitchFamily="34" charset="0"/>
              </a:rPr>
              <a:t>madres</a:t>
            </a:r>
            <a:r>
              <a:rPr lang="en-GB" sz="1600" b="1" dirty="0" smtClean="0">
                <a:solidFill>
                  <a:schemeClr val="tx1"/>
                </a:solidFill>
                <a:latin typeface="Agency FB" panose="020B0503020202020204" pitchFamily="34" charset="0"/>
              </a:rPr>
              <a:t>   o de </a:t>
            </a:r>
            <a:r>
              <a:rPr lang="en-GB" sz="1600" b="1" dirty="0" err="1" smtClean="0">
                <a:solidFill>
                  <a:schemeClr val="tx1"/>
                </a:solidFill>
                <a:latin typeface="Agency FB" panose="020B0503020202020204" pitchFamily="34" charset="0"/>
              </a:rPr>
              <a:t>cuidadoras</a:t>
            </a:r>
            <a:r>
              <a:rPr lang="en-GB" sz="1600" b="1" dirty="0" smtClean="0">
                <a:solidFill>
                  <a:schemeClr val="tx1"/>
                </a:solidFill>
                <a:latin typeface="Agency FB" panose="020B0503020202020204" pitchFamily="34" charset="0"/>
              </a:rPr>
              <a:t> de </a:t>
            </a:r>
            <a:r>
              <a:rPr lang="en-GB" sz="1600" b="1" dirty="0" err="1" smtClean="0">
                <a:solidFill>
                  <a:schemeClr val="tx1"/>
                </a:solidFill>
                <a:latin typeface="Agency FB" panose="020B0503020202020204" pitchFamily="34" charset="0"/>
              </a:rPr>
              <a:t>familiares</a:t>
            </a:r>
            <a:r>
              <a:rPr lang="en-GB" sz="1600" b="1" dirty="0" smtClean="0">
                <a:solidFill>
                  <a:schemeClr val="tx1"/>
                </a:solidFill>
                <a:latin typeface="Agency FB" panose="020B0503020202020204" pitchFamily="34" charset="0"/>
              </a:rPr>
              <a:t>. </a:t>
            </a:r>
            <a:endParaRPr lang="en-GB" sz="1600" b="1" dirty="0">
              <a:solidFill>
                <a:schemeClr val="tx1"/>
              </a:solidFill>
              <a:latin typeface="Agency FB" panose="020B0503020202020204" pitchFamily="34" charset="0"/>
            </a:endParaRPr>
          </a:p>
        </p:txBody>
      </p:sp>
      <p:sp>
        <p:nvSpPr>
          <p:cNvPr id="29" name="28 Rectángulo"/>
          <p:cNvSpPr/>
          <p:nvPr/>
        </p:nvSpPr>
        <p:spPr>
          <a:xfrm>
            <a:off x="1328634" y="8271646"/>
            <a:ext cx="5043639"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smtClean="0">
                <a:solidFill>
                  <a:schemeClr val="tx1"/>
                </a:solidFill>
                <a:latin typeface="Agency FB" panose="020B0503020202020204" pitchFamily="34" charset="0"/>
              </a:rPr>
              <a:t>Les </a:t>
            </a:r>
            <a:r>
              <a:rPr lang="en-GB" sz="1600" b="1" dirty="0" err="1" smtClean="0">
                <a:solidFill>
                  <a:schemeClr val="tx1"/>
                </a:solidFill>
                <a:latin typeface="Agency FB" panose="020B0503020202020204" pitchFamily="34" charset="0"/>
              </a:rPr>
              <a:t>apasiona</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su</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trabajo</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diario</a:t>
            </a:r>
            <a:r>
              <a:rPr lang="en-GB" sz="1600" b="1" dirty="0" smtClean="0">
                <a:solidFill>
                  <a:schemeClr val="tx1"/>
                </a:solidFill>
                <a:latin typeface="Agency FB" panose="020B0503020202020204" pitchFamily="34" charset="0"/>
              </a:rPr>
              <a:t> y </a:t>
            </a:r>
            <a:r>
              <a:rPr lang="en-GB" sz="1600" b="1" dirty="0" err="1" smtClean="0">
                <a:solidFill>
                  <a:schemeClr val="tx1"/>
                </a:solidFill>
                <a:latin typeface="Agency FB" panose="020B0503020202020204" pitchFamily="34" charset="0"/>
              </a:rPr>
              <a:t>siempre</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te</a:t>
            </a:r>
            <a:r>
              <a:rPr lang="en-GB" sz="1600" b="1" dirty="0" smtClean="0">
                <a:solidFill>
                  <a:schemeClr val="tx1"/>
                </a:solidFill>
                <a:latin typeface="Agency FB" panose="020B0503020202020204" pitchFamily="34" charset="0"/>
              </a:rPr>
              <a:t> </a:t>
            </a:r>
            <a:r>
              <a:rPr lang="en-GB" sz="1600" b="1" dirty="0" err="1" smtClean="0">
                <a:solidFill>
                  <a:schemeClr val="tx1"/>
                </a:solidFill>
                <a:latin typeface="Agency FB" panose="020B0503020202020204" pitchFamily="34" charset="0"/>
              </a:rPr>
              <a:t>recibirán</a:t>
            </a:r>
            <a:r>
              <a:rPr lang="en-GB" sz="1600" b="1" dirty="0" smtClean="0">
                <a:solidFill>
                  <a:schemeClr val="tx1"/>
                </a:solidFill>
                <a:latin typeface="Agency FB" panose="020B0503020202020204" pitchFamily="34" charset="0"/>
              </a:rPr>
              <a:t> con GRAN PROFESIONALIDAD Y UNA ÁMPLIA SONRISA.</a:t>
            </a:r>
            <a:endParaRPr lang="en-GB" sz="1600" b="1" dirty="0">
              <a:solidFill>
                <a:schemeClr val="tx1"/>
              </a:solidFill>
              <a:latin typeface="Agency FB" panose="020B0503020202020204"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904" y="107503"/>
            <a:ext cx="4209697" cy="3791605"/>
          </a:xfrm>
          <a:prstGeom prst="rect">
            <a:avLst/>
          </a:prstGeom>
        </p:spPr>
      </p:pic>
    </p:spTree>
    <p:extLst>
      <p:ext uri="{BB962C8B-B14F-4D97-AF65-F5344CB8AC3E}">
        <p14:creationId xmlns:p14="http://schemas.microsoft.com/office/powerpoint/2010/main" val="12542384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ppt_x"/>
                                          </p:val>
                                        </p:tav>
                                        <p:tav tm="100000">
                                          <p:val>
                                            <p:strVal val="#ppt_x"/>
                                          </p:val>
                                        </p:tav>
                                      </p:tavLst>
                                    </p:anim>
                                    <p:anim calcmode="lin" valueType="num">
                                      <p:cBhvr additive="base">
                                        <p:cTn id="56" dur="500" fill="hold"/>
                                        <p:tgtEl>
                                          <p:spTgt spid="2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I</a:t>
            </a:r>
            <a:r>
              <a:rPr lang="es-ES" sz="6700" b="1" dirty="0" smtClean="0">
                <a:latin typeface="Agency FB" panose="020B0503020202020204" pitchFamily="34" charset="0"/>
              </a:rPr>
              <a:t>nma</a:t>
            </a:r>
            <a:r>
              <a:rPr lang="es-ES" sz="5300" b="1" dirty="0" smtClean="0">
                <a:latin typeface="Agency FB" panose="020B0503020202020204" pitchFamily="34" charset="0"/>
              </a:rPr>
              <a:t> </a:t>
            </a:r>
            <a:br>
              <a:rPr lang="es-ES" sz="5300" b="1" dirty="0" smtClean="0">
                <a:latin typeface="Agency FB" panose="020B0503020202020204" pitchFamily="34" charset="0"/>
              </a:rPr>
            </a:br>
            <a:r>
              <a:rPr lang="es-ES" sz="6700" b="1" dirty="0" smtClean="0">
                <a:latin typeface="Agency FB" panose="020B0503020202020204" pitchFamily="34" charset="0"/>
              </a:rPr>
              <a:t>Espejo </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492896"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smtClean="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92696"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1978</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005064" y="3897790"/>
            <a:ext cx="2515524" cy="432920"/>
            <a:chOff x="4437112" y="3953781"/>
            <a:chExt cx="2515524"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2155485" cy="400110"/>
            </a:xfrm>
            <a:prstGeom prst="rect">
              <a:avLst/>
            </a:prstGeom>
            <a:noFill/>
          </p:spPr>
          <p:txBody>
            <a:bodyPr wrap="square" rtlCol="0">
              <a:spAutoFit/>
            </a:bodyPr>
            <a:lstStyle/>
            <a:p>
              <a:r>
                <a:rPr lang="es-ES" sz="2000" b="1" dirty="0" smtClean="0">
                  <a:latin typeface="Agency FB" panose="020B0503020202020204" pitchFamily="34" charset="0"/>
                </a:rPr>
                <a:t>Es matemática</a:t>
              </a:r>
              <a:endParaRPr lang="en-GB" sz="2000" b="1" dirty="0">
                <a:latin typeface="Agency FB" panose="020B0503020202020204" pitchFamily="34" charset="0"/>
              </a:endParaRPr>
            </a:p>
          </p:txBody>
        </p:sp>
      </p:grpSp>
      <p:sp>
        <p:nvSpPr>
          <p:cNvPr id="15" name="14 Elipse"/>
          <p:cNvSpPr/>
          <p:nvPr/>
        </p:nvSpPr>
        <p:spPr>
          <a:xfrm>
            <a:off x="620688" y="474782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13244" y="54348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20688" y="6153585"/>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8758" y="684234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18758" y="74925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20" name="19 Elipse"/>
          <p:cNvSpPr/>
          <p:nvPr/>
        </p:nvSpPr>
        <p:spPr>
          <a:xfrm>
            <a:off x="620688" y="813639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6</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340768" y="4716016"/>
            <a:ext cx="5112568"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smtClean="0">
                <a:solidFill>
                  <a:schemeClr val="tx1"/>
                </a:solidFill>
                <a:latin typeface="Agency FB" panose="020B0503020202020204" pitchFamily="34" charset="0"/>
              </a:rPr>
              <a:t>Profesora del departamento de Estadística e Investigación Operativa de la Universidad de Cádiz.</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084168"/>
            <a:ext cx="5112568" cy="64289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a:solidFill>
                  <a:schemeClr val="tx1"/>
                </a:solidFill>
                <a:latin typeface="Agency FB" panose="020B0503020202020204" pitchFamily="34" charset="0"/>
              </a:rPr>
              <a:t>Premio extraordinario de doctorado en Matemáticas en 2009.</a:t>
            </a:r>
            <a:endParaRPr lang="en-GB" sz="1600" b="1" dirty="0">
              <a:solidFill>
                <a:schemeClr val="tx1"/>
              </a:solidFill>
              <a:latin typeface="Agency FB" panose="020B0503020202020204" pitchFamily="34" charset="0"/>
            </a:endParaRPr>
          </a:p>
        </p:txBody>
      </p:sp>
      <p:sp>
        <p:nvSpPr>
          <p:cNvPr id="26" name="25 Rectángulo"/>
          <p:cNvSpPr/>
          <p:nvPr/>
        </p:nvSpPr>
        <p:spPr>
          <a:xfrm>
            <a:off x="1340768" y="5364088"/>
            <a:ext cx="5112568" cy="6454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a:solidFill>
                  <a:schemeClr val="tx1"/>
                </a:solidFill>
                <a:latin typeface="Agency FB" panose="020B0503020202020204" pitchFamily="34" charset="0"/>
              </a:rPr>
              <a:t>En 2007 obtiene una beca FPI para estudiar problemas de optimización aplicados a la localización de servicios. </a:t>
            </a:r>
            <a:endParaRPr lang="en-GB" sz="1600" b="1" dirty="0">
              <a:solidFill>
                <a:schemeClr val="tx1"/>
              </a:solidFill>
              <a:latin typeface="Agency FB" panose="020B0503020202020204" pitchFamily="34" charset="0"/>
            </a:endParaRPr>
          </a:p>
        </p:txBody>
      </p:sp>
      <p:sp>
        <p:nvSpPr>
          <p:cNvPr id="27" name="26 Rectángulo"/>
          <p:cNvSpPr/>
          <p:nvPr/>
        </p:nvSpPr>
        <p:spPr>
          <a:xfrm>
            <a:off x="1340768" y="6804248"/>
            <a:ext cx="5112568" cy="580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Ha participado en más de 21 proyectos de I+D financiados en convocatorias públicas desde el año 2005 </a:t>
            </a:r>
            <a:r>
              <a:rPr lang="es-ES" sz="1600" b="1" dirty="0" smtClean="0">
                <a:solidFill>
                  <a:schemeClr val="tx1"/>
                </a:solidFill>
                <a:latin typeface="Agency FB" panose="020B0503020202020204" pitchFamily="34" charset="0"/>
              </a:rPr>
              <a:t> y contratos con empresas.</a:t>
            </a:r>
            <a:endParaRPr lang="en-GB" sz="1600" b="1" dirty="0">
              <a:solidFill>
                <a:schemeClr val="tx1"/>
              </a:solidFill>
              <a:latin typeface="Agency FB" panose="020B0503020202020204" pitchFamily="34" charset="0"/>
            </a:endParaRPr>
          </a:p>
        </p:txBody>
      </p:sp>
      <p:sp>
        <p:nvSpPr>
          <p:cNvPr id="28" name="27 Rectángulo"/>
          <p:cNvSpPr/>
          <p:nvPr/>
        </p:nvSpPr>
        <p:spPr>
          <a:xfrm>
            <a:off x="1340768" y="7460704"/>
            <a:ext cx="5112568"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a:solidFill>
                  <a:schemeClr val="tx1"/>
                </a:solidFill>
                <a:latin typeface="Agency FB" panose="020B0503020202020204" pitchFamily="34" charset="0"/>
              </a:rPr>
              <a:t>Responsable del grupo de investigación “Optimización de Recursos, Estadística, Transporte y Logística” desde 2017 hasta 2021.</a:t>
            </a:r>
            <a:endParaRPr lang="en-GB" sz="1600" b="1" dirty="0">
              <a:solidFill>
                <a:schemeClr val="tx1"/>
              </a:solidFill>
              <a:latin typeface="Agency FB" panose="020B0503020202020204" pitchFamily="34" charset="0"/>
            </a:endParaRPr>
          </a:p>
        </p:txBody>
      </p:sp>
      <p:sp>
        <p:nvSpPr>
          <p:cNvPr id="29" name="28 Rectángulo"/>
          <p:cNvSpPr/>
          <p:nvPr/>
        </p:nvSpPr>
        <p:spPr>
          <a:xfrm>
            <a:off x="1340768" y="8100392"/>
            <a:ext cx="5112568"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Actualmente trabaja en </a:t>
            </a:r>
            <a:r>
              <a:rPr lang="es-ES" sz="1600" b="1" dirty="0" smtClean="0">
                <a:solidFill>
                  <a:schemeClr val="tx1"/>
                </a:solidFill>
                <a:latin typeface="Agency FB" panose="020B0503020202020204" pitchFamily="34" charset="0"/>
              </a:rPr>
              <a:t>Data </a:t>
            </a:r>
            <a:r>
              <a:rPr lang="es-ES" sz="1600" b="1" dirty="0" err="1" smtClean="0">
                <a:solidFill>
                  <a:schemeClr val="tx1"/>
                </a:solidFill>
                <a:latin typeface="Agency FB" panose="020B0503020202020204" pitchFamily="34" charset="0"/>
              </a:rPr>
              <a:t>Science</a:t>
            </a:r>
            <a:r>
              <a:rPr lang="es-ES" sz="1600" b="1" smtClean="0">
                <a:solidFill>
                  <a:schemeClr val="tx1"/>
                </a:solidFill>
                <a:latin typeface="Agency FB" panose="020B0503020202020204" pitchFamily="34" charset="0"/>
              </a:rPr>
              <a:t> aplicado a la </a:t>
            </a:r>
            <a:r>
              <a:rPr lang="es-ES" sz="1600" b="1" dirty="0">
                <a:solidFill>
                  <a:schemeClr val="tx1"/>
                </a:solidFill>
                <a:latin typeface="Agency FB" panose="020B0503020202020204" pitchFamily="34" charset="0"/>
              </a:rPr>
              <a:t>optimización de recursos, problemas logísticos y de transporte integrado.</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9576" y="562174"/>
            <a:ext cx="3544181" cy="1993602"/>
          </a:xfrm>
          <a:prstGeom prst="rect">
            <a:avLst/>
          </a:prstGeom>
        </p:spPr>
      </p:pic>
    </p:spTree>
    <p:extLst>
      <p:ext uri="{BB962C8B-B14F-4D97-AF65-F5344CB8AC3E}">
        <p14:creationId xmlns:p14="http://schemas.microsoft.com/office/powerpoint/2010/main" val="24214566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a:solidFill>
                  <a:srgbClr val="FFC000"/>
                </a:solidFill>
                <a:latin typeface="Agency FB" panose="020B0503020202020204" pitchFamily="34" charset="0"/>
              </a:rPr>
              <a:t/>
            </a:r>
            <a:br>
              <a:rPr lang="es-ES" sz="8900" b="1" dirty="0">
                <a:solidFill>
                  <a:srgbClr val="FFC000"/>
                </a:solidFill>
                <a:latin typeface="Agency FB" panose="020B0503020202020204" pitchFamily="34" charset="0"/>
              </a:rPr>
            </a:br>
            <a:r>
              <a:rPr lang="es-ES" sz="8900" b="1" dirty="0">
                <a:solidFill>
                  <a:srgbClr val="FFC000"/>
                </a:solidFill>
                <a:latin typeface="Agency FB" panose="020B0503020202020204" pitchFamily="34" charset="0"/>
              </a:rPr>
              <a:t>S</a:t>
            </a:r>
            <a:r>
              <a:rPr lang="es-ES" sz="6700" b="1" dirty="0">
                <a:latin typeface="Agency FB" panose="020B0503020202020204" pitchFamily="34" charset="0"/>
              </a:rPr>
              <a:t>usana</a:t>
            </a:r>
            <a:r>
              <a:rPr lang="es-ES" sz="5300" b="1" dirty="0">
                <a:latin typeface="Agency FB" panose="020B0503020202020204" pitchFamily="34" charset="0"/>
              </a:rPr>
              <a:t> </a:t>
            </a:r>
            <a:br>
              <a:rPr lang="es-ES" sz="5300" b="1" dirty="0">
                <a:latin typeface="Agency FB" panose="020B0503020202020204" pitchFamily="34" charset="0"/>
              </a:rPr>
            </a:br>
            <a:r>
              <a:rPr lang="es-ES" sz="6700" b="1" dirty="0">
                <a:latin typeface="Agency FB" panose="020B0503020202020204" pitchFamily="34" charset="0"/>
              </a:rPr>
              <a:t>Fernández</a:t>
            </a:r>
            <a:br>
              <a:rPr lang="es-ES" sz="6700" b="1" dirty="0">
                <a:latin typeface="Agency FB" panose="020B0503020202020204" pitchFamily="34" charset="0"/>
              </a:rPr>
            </a:br>
            <a:r>
              <a:rPr lang="es-ES" sz="6700" b="1" dirty="0">
                <a:latin typeface="Agency FB" panose="020B0503020202020204" pitchFamily="34" charset="0"/>
              </a:rPr>
              <a:t>García </a:t>
            </a:r>
            <a:r>
              <a:rPr lang="es-ES" sz="5400" b="1" dirty="0"/>
              <a:t/>
            </a:r>
            <a:br>
              <a:rPr lang="es-ES" sz="5400" b="1" dirty="0"/>
            </a:br>
            <a:r>
              <a:rPr lang="es-ES" sz="5400" b="1" dirty="0"/>
              <a:t/>
            </a:r>
            <a:br>
              <a:rPr lang="es-ES" sz="5400" b="1" dirty="0"/>
            </a:br>
            <a:endParaRPr lang="en-GB" sz="5400" b="1" dirty="0"/>
          </a:p>
        </p:txBody>
      </p:sp>
      <p:grpSp>
        <p:nvGrpSpPr>
          <p:cNvPr id="6" name="5 Grupo"/>
          <p:cNvGrpSpPr/>
          <p:nvPr/>
        </p:nvGrpSpPr>
        <p:grpSpPr>
          <a:xfrm>
            <a:off x="2492896"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r>
                <a:rPr lang="es-ES" sz="2000" b="1" dirty="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692696" y="3855184"/>
            <a:ext cx="1881832" cy="448050"/>
            <a:chOff x="683072" y="3917565"/>
            <a:chExt cx="2025848" cy="455651"/>
          </a:xfrm>
        </p:grpSpPr>
        <p:sp>
          <p:nvSpPr>
            <p:cNvPr id="5" name="4 CuadroTexto"/>
            <p:cNvSpPr txBox="1"/>
            <p:nvPr/>
          </p:nvSpPr>
          <p:spPr>
            <a:xfrm>
              <a:off x="1124744" y="3966318"/>
              <a:ext cx="1584176" cy="406898"/>
            </a:xfrm>
            <a:prstGeom prst="rect">
              <a:avLst/>
            </a:prstGeom>
            <a:noFill/>
          </p:spPr>
          <p:txBody>
            <a:bodyPr wrap="square" rtlCol="0">
              <a:spAutoFit/>
            </a:bodyPr>
            <a:lstStyle/>
            <a:p>
              <a:r>
                <a:rPr lang="es-ES" sz="2000" b="1" dirty="0">
                  <a:latin typeface="Agency FB" panose="020B0503020202020204" pitchFamily="34" charset="0"/>
                </a:rPr>
                <a:t>Nació en 1983</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005064" y="3897790"/>
            <a:ext cx="2515524" cy="432920"/>
            <a:chOff x="4437112" y="3953781"/>
            <a:chExt cx="2515524" cy="432920"/>
          </a:xfrm>
        </p:grpSpPr>
        <p:pic>
          <p:nvPicPr>
            <p:cNvPr id="1028" name="Picture 4" descr="C:\Users\usuario1\AppData\Local\Temp\laborato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2155485" cy="400110"/>
            </a:xfrm>
            <a:prstGeom prst="rect">
              <a:avLst/>
            </a:prstGeom>
            <a:noFill/>
          </p:spPr>
          <p:txBody>
            <a:bodyPr wrap="square" rtlCol="0">
              <a:spAutoFit/>
            </a:bodyPr>
            <a:lstStyle/>
            <a:p>
              <a:r>
                <a:rPr lang="es-ES" sz="2000" b="1" dirty="0">
                  <a:latin typeface="Agency FB" panose="020B0503020202020204" pitchFamily="34" charset="0"/>
                </a:rPr>
                <a:t>Es química</a:t>
              </a:r>
              <a:endParaRPr lang="en-GB" sz="2000" b="1" dirty="0">
                <a:latin typeface="Agency FB" panose="020B0503020202020204" pitchFamily="34" charset="0"/>
              </a:endParaRPr>
            </a:p>
          </p:txBody>
        </p:sp>
      </p:grpSp>
      <p:sp>
        <p:nvSpPr>
          <p:cNvPr id="15" name="14 Elipse"/>
          <p:cNvSpPr/>
          <p:nvPr/>
        </p:nvSpPr>
        <p:spPr>
          <a:xfrm>
            <a:off x="620688" y="474782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1</a:t>
            </a:r>
          </a:p>
        </p:txBody>
      </p:sp>
      <p:sp>
        <p:nvSpPr>
          <p:cNvPr id="16" name="15 Elipse"/>
          <p:cNvSpPr/>
          <p:nvPr/>
        </p:nvSpPr>
        <p:spPr>
          <a:xfrm>
            <a:off x="613244" y="54348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2</a:t>
            </a:r>
          </a:p>
        </p:txBody>
      </p:sp>
      <p:sp>
        <p:nvSpPr>
          <p:cNvPr id="17" name="16 Elipse"/>
          <p:cNvSpPr/>
          <p:nvPr/>
        </p:nvSpPr>
        <p:spPr>
          <a:xfrm>
            <a:off x="620688" y="6153585"/>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8758" y="6842348"/>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4</a:t>
            </a:r>
          </a:p>
        </p:txBody>
      </p:sp>
      <p:sp>
        <p:nvSpPr>
          <p:cNvPr id="19" name="18 Elipse"/>
          <p:cNvSpPr/>
          <p:nvPr/>
        </p:nvSpPr>
        <p:spPr>
          <a:xfrm>
            <a:off x="618758" y="749251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5</a:t>
            </a:r>
          </a:p>
        </p:txBody>
      </p:sp>
      <p:sp>
        <p:nvSpPr>
          <p:cNvPr id="20" name="19 Elipse"/>
          <p:cNvSpPr/>
          <p:nvPr/>
        </p:nvSpPr>
        <p:spPr>
          <a:xfrm>
            <a:off x="620688" y="813639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6</a:t>
            </a:r>
          </a:p>
        </p:txBody>
      </p:sp>
      <p:sp>
        <p:nvSpPr>
          <p:cNvPr id="14" name="13 Rectángulo"/>
          <p:cNvSpPr/>
          <p:nvPr/>
        </p:nvSpPr>
        <p:spPr>
          <a:xfrm>
            <a:off x="1340768" y="4716016"/>
            <a:ext cx="5040560"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Química y técnica auxiliar de laboratorio en el Dpto. de Ingeniería Química y Tecnología de los Alimentos, de la Universidad de Cádiz. </a:t>
            </a:r>
            <a:endParaRPr lang="en-GB" sz="1600" b="1" dirty="0">
              <a:solidFill>
                <a:schemeClr val="tx1"/>
              </a:solidFill>
              <a:latin typeface="Agency FB" panose="020B0503020202020204" pitchFamily="34" charset="0"/>
            </a:endParaRPr>
          </a:p>
        </p:txBody>
      </p:sp>
      <p:sp>
        <p:nvSpPr>
          <p:cNvPr id="25" name="24 Rectángulo"/>
          <p:cNvSpPr/>
          <p:nvPr/>
        </p:nvSpPr>
        <p:spPr>
          <a:xfrm>
            <a:off x="1340768" y="6084168"/>
            <a:ext cx="5043639" cy="64289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Su investigación está relacionada con el estudio de </a:t>
            </a:r>
            <a:r>
              <a:rPr lang="es-ES" sz="1600" b="1" dirty="0" err="1">
                <a:solidFill>
                  <a:schemeClr val="tx1"/>
                </a:solidFill>
                <a:latin typeface="Agency FB" panose="020B0503020202020204" pitchFamily="34" charset="0"/>
              </a:rPr>
              <a:t>nanocatalizadores</a:t>
            </a:r>
            <a:r>
              <a:rPr lang="es-ES" sz="1600" b="1" dirty="0">
                <a:solidFill>
                  <a:schemeClr val="tx1"/>
                </a:solidFill>
                <a:latin typeface="Agency FB" panose="020B0503020202020204" pitchFamily="34" charset="0"/>
              </a:rPr>
              <a:t>, desde el punto de vista medioambiental y biomédico.</a:t>
            </a:r>
            <a:endParaRPr lang="en-GB" sz="1600" b="1" dirty="0">
              <a:solidFill>
                <a:schemeClr val="tx1"/>
              </a:solidFill>
              <a:latin typeface="Agency FB" panose="020B0503020202020204" pitchFamily="34" charset="0"/>
            </a:endParaRPr>
          </a:p>
        </p:txBody>
      </p:sp>
      <p:sp>
        <p:nvSpPr>
          <p:cNvPr id="26" name="25 Rectángulo"/>
          <p:cNvSpPr/>
          <p:nvPr/>
        </p:nvSpPr>
        <p:spPr>
          <a:xfrm>
            <a:off x="1340768" y="5357800"/>
            <a:ext cx="5043639" cy="64289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Doctora en Química por la misma Universidad, realizó su tesis en el Dpto. de Ciencias Materiales e Ing. Metalúrgica y Química Inorgánica.</a:t>
            </a:r>
            <a:endParaRPr lang="en-GB" sz="1600" b="1" dirty="0">
              <a:solidFill>
                <a:schemeClr val="tx1"/>
              </a:solidFill>
              <a:latin typeface="Agency FB" panose="020B0503020202020204" pitchFamily="34" charset="0"/>
            </a:endParaRPr>
          </a:p>
        </p:txBody>
      </p:sp>
      <p:sp>
        <p:nvSpPr>
          <p:cNvPr id="27" name="26 Rectángulo"/>
          <p:cNvSpPr/>
          <p:nvPr/>
        </p:nvSpPr>
        <p:spPr>
          <a:xfrm>
            <a:off x="1340768" y="8103547"/>
            <a:ext cx="5043639" cy="58025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También sigue (in)-formándose sobre el desarrollo y energías sostenibles.</a:t>
            </a:r>
            <a:endParaRPr lang="en-GB" sz="1600" b="1" dirty="0">
              <a:solidFill>
                <a:schemeClr val="tx1"/>
              </a:solidFill>
              <a:latin typeface="Agency FB" panose="020B0503020202020204" pitchFamily="34" charset="0"/>
            </a:endParaRPr>
          </a:p>
        </p:txBody>
      </p:sp>
      <p:sp>
        <p:nvSpPr>
          <p:cNvPr id="28" name="27 Rectángulo"/>
          <p:cNvSpPr/>
          <p:nvPr/>
        </p:nvSpPr>
        <p:spPr>
          <a:xfrm>
            <a:off x="1340768" y="6810536"/>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Actualmente, trabaja como técnica de laboratorio interina, tras conseguir su puesto mediante concurso-oposición.</a:t>
            </a:r>
            <a:endParaRPr lang="en-GB" sz="1600" b="1" dirty="0">
              <a:solidFill>
                <a:schemeClr val="tx1"/>
              </a:solidFill>
              <a:latin typeface="Agency FB" panose="020B0503020202020204" pitchFamily="34" charset="0"/>
            </a:endParaRPr>
          </a:p>
        </p:txBody>
      </p:sp>
      <p:sp>
        <p:nvSpPr>
          <p:cNvPr id="29" name="28 Rectángulo"/>
          <p:cNvSpPr/>
          <p:nvPr/>
        </p:nvSpPr>
        <p:spPr>
          <a:xfrm>
            <a:off x="1340768" y="7459488"/>
            <a:ext cx="5043639" cy="576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1600" b="1" dirty="0">
                <a:solidFill>
                  <a:schemeClr val="tx1"/>
                </a:solidFill>
                <a:latin typeface="Agency FB" panose="020B0503020202020204" pitchFamily="34" charset="0"/>
              </a:rPr>
              <a:t>De forma altruista y en su tiempo libre sigue activa en la investigación mediante producción científica y colaboraciones.</a:t>
            </a:r>
            <a:endParaRPr lang="en-GB" sz="1600" b="1" dirty="0">
              <a:solidFill>
                <a:schemeClr val="tx1"/>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a:t/>
            </a:r>
            <a:br>
              <a:rPr lang="es-ES" sz="5400" b="1" dirty="0"/>
            </a:br>
            <a:r>
              <a:rPr lang="es-ES" sz="5400" b="1" dirty="0"/>
              <a:t/>
            </a:r>
            <a:br>
              <a:rPr lang="es-ES" sz="5400" b="1" dirty="0"/>
            </a:br>
            <a:endParaRPr lang="en-GB" sz="5400" b="1" dirty="0"/>
          </a:p>
        </p:txBody>
      </p:sp>
      <p:pic>
        <p:nvPicPr>
          <p:cNvPr id="12" name="Imagen 11" descr="Mujer sonriendo con lentes&#10;&#10;Descripción generada automáticamente">
            <a:extLst>
              <a:ext uri="{FF2B5EF4-FFF2-40B4-BE49-F238E27FC236}">
                <a16:creationId xmlns:a16="http://schemas.microsoft.com/office/drawing/2014/main" id="{899C17F3-A3B4-58BD-903A-A5DA9CF1BD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920" t="5033" r="10604"/>
          <a:stretch/>
        </p:blipFill>
        <p:spPr>
          <a:xfrm>
            <a:off x="3717032" y="460197"/>
            <a:ext cx="2520280" cy="2954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876224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3192" y="-108158"/>
            <a:ext cx="6858000" cy="925252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a:bodyPr>
          <a:lstStyle/>
          <a:p>
            <a:pPr algn="l"/>
            <a:r>
              <a:rPr lang="es-ES" sz="5400" b="1" dirty="0" smtClean="0">
                <a:solidFill>
                  <a:srgbClr val="FFC000"/>
                </a:solidFill>
                <a:latin typeface="Agency FB" panose="020B0503020202020204" pitchFamily="34" charset="0"/>
              </a:rPr>
              <a:t>M</a:t>
            </a:r>
            <a:r>
              <a:rPr lang="es-ES" sz="4000" b="1" dirty="0" smtClean="0">
                <a:latin typeface="Agency FB" panose="020B0503020202020204" pitchFamily="34" charset="0"/>
              </a:rPr>
              <a:t>aría</a:t>
            </a:r>
            <a:r>
              <a:rPr lang="es-ES" sz="3200" b="1" dirty="0" smtClean="0">
                <a:latin typeface="Agency FB" panose="020B0503020202020204" pitchFamily="34" charset="0"/>
              </a:rPr>
              <a:t> </a:t>
            </a:r>
            <a:r>
              <a:rPr lang="es-ES" sz="6000" b="1" dirty="0" smtClean="0">
                <a:latin typeface="Agency FB" panose="020B0503020202020204" pitchFamily="34" charset="0"/>
              </a:rPr>
              <a:t>J</a:t>
            </a:r>
            <a:r>
              <a:rPr lang="es-ES" b="1" dirty="0" smtClean="0">
                <a:latin typeface="Agency FB" panose="020B0503020202020204" pitchFamily="34" charset="0"/>
              </a:rPr>
              <a:t>esús</a:t>
            </a:r>
            <a:r>
              <a:rPr lang="es-ES" sz="3200" b="1" dirty="0" smtClean="0">
                <a:latin typeface="Agency FB" panose="020B0503020202020204" pitchFamily="34" charset="0"/>
              </a:rPr>
              <a:t/>
            </a:r>
            <a:br>
              <a:rPr lang="es-ES" sz="3200" b="1" dirty="0" smtClean="0">
                <a:latin typeface="Agency FB" panose="020B0503020202020204" pitchFamily="34" charset="0"/>
              </a:rPr>
            </a:br>
            <a:r>
              <a:rPr lang="es-ES" sz="4000" b="1" dirty="0" smtClean="0">
                <a:latin typeface="Agency FB" panose="020B0503020202020204" pitchFamily="34" charset="0"/>
              </a:rPr>
              <a:t>Pacheco</a:t>
            </a:r>
            <a:br>
              <a:rPr lang="es-ES" sz="4000" b="1" dirty="0" smtClean="0">
                <a:latin typeface="Agency FB" panose="020B0503020202020204" pitchFamily="34" charset="0"/>
              </a:rPr>
            </a:br>
            <a:r>
              <a:rPr lang="es-ES" sz="4000" b="1" dirty="0" smtClean="0">
                <a:latin typeface="Agency FB" panose="020B0503020202020204" pitchFamily="34" charset="0"/>
              </a:rPr>
              <a:t>Orellana</a:t>
            </a:r>
            <a:endParaRPr lang="en-GB" sz="3600" b="1" dirty="0"/>
          </a:p>
        </p:txBody>
      </p:sp>
      <p:grpSp>
        <p:nvGrpSpPr>
          <p:cNvPr id="6" name="5 Grupo"/>
          <p:cNvGrpSpPr/>
          <p:nvPr/>
        </p:nvGrpSpPr>
        <p:grpSpPr>
          <a:xfrm>
            <a:off x="2700522" y="3869239"/>
            <a:ext cx="1775653" cy="432048"/>
            <a:chOff x="2564904" y="3950350"/>
            <a:chExt cx="177565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2962785" y="3964859"/>
              <a:ext cx="1377772" cy="400110"/>
            </a:xfrm>
            <a:prstGeom prst="rect">
              <a:avLst/>
            </a:prstGeom>
            <a:noFill/>
          </p:spPr>
          <p:txBody>
            <a:bodyPr wrap="square" rtlCol="0">
              <a:spAutoFit/>
            </a:bodyPr>
            <a:lstStyle/>
            <a:p>
              <a:r>
                <a:rPr lang="es-ES" sz="2000" b="1" dirty="0" smtClean="0">
                  <a:latin typeface="Agency FB" panose="020B0503020202020204" pitchFamily="34" charset="0"/>
                </a:rPr>
                <a:t>En España</a:t>
              </a:r>
              <a:endParaRPr lang="en-GB" sz="2000" b="1" dirty="0">
                <a:latin typeface="Agency FB" panose="020B0503020202020204" pitchFamily="34" charset="0"/>
              </a:endParaRPr>
            </a:p>
          </p:txBody>
        </p:sp>
      </p:grpSp>
      <p:grpSp>
        <p:nvGrpSpPr>
          <p:cNvPr id="9" name="8 Grupo"/>
          <p:cNvGrpSpPr/>
          <p:nvPr/>
        </p:nvGrpSpPr>
        <p:grpSpPr>
          <a:xfrm>
            <a:off x="71539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r>
                <a:rPr lang="es-ES" sz="2000" b="1" dirty="0" smtClean="0">
                  <a:latin typeface="Agency FB" panose="020B0503020202020204" pitchFamily="34" charset="0"/>
                </a:rPr>
                <a:t>Nació en 1994</a:t>
              </a:r>
              <a:endParaRPr lang="en-GB" sz="2000" b="1" dirty="0">
                <a:latin typeface="Agency FB" panose="020B0503020202020204" pitchFamily="34" charset="0"/>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20530" y="3874230"/>
            <a:ext cx="2395314" cy="428465"/>
            <a:chOff x="4437112" y="3953781"/>
            <a:chExt cx="2241017" cy="40516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814975" y="3962572"/>
              <a:ext cx="1863154" cy="378347"/>
            </a:xfrm>
            <a:prstGeom prst="rect">
              <a:avLst/>
            </a:prstGeom>
            <a:noFill/>
          </p:spPr>
          <p:txBody>
            <a:bodyPr wrap="square" rtlCol="0">
              <a:spAutoFit/>
            </a:bodyPr>
            <a:lstStyle/>
            <a:p>
              <a:r>
                <a:rPr lang="es-ES" sz="2000" b="1" dirty="0" smtClean="0">
                  <a:latin typeface="Agency FB" panose="020B0503020202020204" pitchFamily="34" charset="0"/>
                </a:rPr>
                <a:t>Es </a:t>
              </a:r>
              <a:r>
                <a:rPr lang="es-ES" sz="2000" b="1" dirty="0" err="1" smtClean="0">
                  <a:latin typeface="Agency FB" panose="020B0503020202020204" pitchFamily="34" charset="0"/>
                </a:rPr>
                <a:t>ambientóloga</a:t>
              </a:r>
              <a:endParaRPr lang="en-GB" sz="2000" b="1" dirty="0">
                <a:latin typeface="Agency FB" panose="020B0503020202020204" pitchFamily="34" charset="0"/>
              </a:endParaRPr>
            </a:p>
          </p:txBody>
        </p:sp>
      </p:grpSp>
      <p:sp>
        <p:nvSpPr>
          <p:cNvPr id="15" name="14 Elipse"/>
          <p:cNvSpPr/>
          <p:nvPr/>
        </p:nvSpPr>
        <p:spPr>
          <a:xfrm>
            <a:off x="620688" y="4746496"/>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1</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6" name="15 Elipse"/>
          <p:cNvSpPr/>
          <p:nvPr/>
        </p:nvSpPr>
        <p:spPr>
          <a:xfrm>
            <a:off x="620688" y="555412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2</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7" name="16 Elipse"/>
          <p:cNvSpPr/>
          <p:nvPr/>
        </p:nvSpPr>
        <p:spPr>
          <a:xfrm>
            <a:off x="612974" y="631778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tx1"/>
                </a:solidFill>
                <a:effectLst>
                  <a:outerShdw blurRad="38100" dist="38100" dir="2700000" algn="tl">
                    <a:srgbClr val="000000">
                      <a:alpha val="43137"/>
                    </a:srgbClr>
                  </a:outerShdw>
                </a:effectLst>
                <a:latin typeface="Agency FB" panose="020B0503020202020204" pitchFamily="34" charset="0"/>
              </a:rPr>
              <a:t>3</a:t>
            </a:r>
          </a:p>
        </p:txBody>
      </p:sp>
      <p:sp>
        <p:nvSpPr>
          <p:cNvPr id="18" name="17 Elipse"/>
          <p:cNvSpPr/>
          <p:nvPr/>
        </p:nvSpPr>
        <p:spPr>
          <a:xfrm>
            <a:off x="612974" y="7171751"/>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4</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9" name="18 Elipse"/>
          <p:cNvSpPr/>
          <p:nvPr/>
        </p:nvSpPr>
        <p:spPr>
          <a:xfrm>
            <a:off x="642775" y="8145423"/>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smtClean="0">
                <a:solidFill>
                  <a:schemeClr val="tx1"/>
                </a:solidFill>
                <a:effectLst>
                  <a:outerShdw blurRad="38100" dist="38100" dir="2700000" algn="tl">
                    <a:srgbClr val="000000">
                      <a:alpha val="43137"/>
                    </a:srgbClr>
                  </a:outerShdw>
                </a:effectLst>
                <a:latin typeface="Agency FB" panose="020B0503020202020204" pitchFamily="34" charset="0"/>
              </a:rPr>
              <a:t>5</a:t>
            </a:r>
            <a:endParaRPr lang="es-ES" sz="2000" b="1" dirty="0">
              <a:solidFill>
                <a:schemeClr val="tx1"/>
              </a:solidFill>
              <a:effectLst>
                <a:outerShdw blurRad="38100" dist="38100" dir="2700000" algn="tl">
                  <a:srgbClr val="000000">
                    <a:alpha val="43137"/>
                  </a:srgbClr>
                </a:outerShdw>
              </a:effectLst>
              <a:latin typeface="Agency FB" panose="020B0503020202020204" pitchFamily="34" charset="0"/>
            </a:endParaRPr>
          </a:p>
        </p:txBody>
      </p:sp>
      <p:sp>
        <p:nvSpPr>
          <p:cNvPr id="14" name="13 Rectángulo"/>
          <p:cNvSpPr/>
          <p:nvPr/>
        </p:nvSpPr>
        <p:spPr>
          <a:xfrm>
            <a:off x="1294742" y="4617417"/>
            <a:ext cx="5040560" cy="75347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Desde pequeña, el medio natural siempre le despertó interés. Disfrutaba creando ungüentos con flores y hojas, así como jugando con caracoles y lombrices.</a:t>
            </a:r>
            <a:endParaRPr lang="en-GB" sz="1600" b="1" dirty="0">
              <a:solidFill>
                <a:schemeClr val="tx1"/>
              </a:solidFill>
              <a:latin typeface="Agency FB" panose="020B0503020202020204" pitchFamily="34" charset="0"/>
            </a:endParaRPr>
          </a:p>
        </p:txBody>
      </p:sp>
      <p:sp>
        <p:nvSpPr>
          <p:cNvPr id="26" name="25 Rectángulo"/>
          <p:cNvSpPr/>
          <p:nvPr/>
        </p:nvSpPr>
        <p:spPr>
          <a:xfrm>
            <a:off x="1287971" y="5450790"/>
            <a:ext cx="5043639" cy="750359"/>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Su interés por la naturaleza le llevó a estudiar Ciencias Ambientales. Mientras completaba su </a:t>
            </a:r>
            <a:r>
              <a:rPr lang="es-ES" sz="1600" b="1" dirty="0">
                <a:solidFill>
                  <a:schemeClr val="tx1"/>
                </a:solidFill>
                <a:latin typeface="Agency FB" panose="020B0503020202020204" pitchFamily="34" charset="0"/>
              </a:rPr>
              <a:t>formación académica, participaba en voluntariados </a:t>
            </a:r>
            <a:r>
              <a:rPr lang="es-ES" sz="1600" b="1" dirty="0" smtClean="0">
                <a:solidFill>
                  <a:schemeClr val="tx1"/>
                </a:solidFill>
                <a:latin typeface="Agency FB" panose="020B0503020202020204" pitchFamily="34" charset="0"/>
              </a:rPr>
              <a:t>enfocados en la </a:t>
            </a:r>
            <a:r>
              <a:rPr lang="es-ES" sz="1600" b="1" dirty="0">
                <a:solidFill>
                  <a:schemeClr val="tx1"/>
                </a:solidFill>
                <a:latin typeface="Agency FB" panose="020B0503020202020204" pitchFamily="34" charset="0"/>
              </a:rPr>
              <a:t>restauración de </a:t>
            </a:r>
            <a:r>
              <a:rPr lang="es-ES" sz="1600" b="1" dirty="0" smtClean="0">
                <a:solidFill>
                  <a:schemeClr val="tx1"/>
                </a:solidFill>
                <a:latin typeface="Agency FB" panose="020B0503020202020204" pitchFamily="34" charset="0"/>
              </a:rPr>
              <a:t>ecosistemas. </a:t>
            </a:r>
            <a:endParaRPr lang="en-GB" sz="1600" dirty="0"/>
          </a:p>
        </p:txBody>
      </p:sp>
      <p:sp>
        <p:nvSpPr>
          <p:cNvPr id="27" name="26 Rectángulo"/>
          <p:cNvSpPr/>
          <p:nvPr/>
        </p:nvSpPr>
        <p:spPr>
          <a:xfrm>
            <a:off x="1295595" y="6280172"/>
            <a:ext cx="5043639" cy="577163"/>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A raíz de ello, decidió especializarse en este campo realizando un Máster en Conservación y Gestión del Medio Natural.</a:t>
            </a:r>
            <a:endParaRPr lang="en-GB" sz="1600" dirty="0"/>
          </a:p>
        </p:txBody>
      </p:sp>
      <p:sp>
        <p:nvSpPr>
          <p:cNvPr id="28" name="27 Rectángulo"/>
          <p:cNvSpPr/>
          <p:nvPr/>
        </p:nvSpPr>
        <p:spPr>
          <a:xfrm>
            <a:off x="1292464" y="6951978"/>
            <a:ext cx="5031506" cy="100439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Actualmente trabaja en el Departamento de Ciencias de la Tierra como Personal Técnico de Apoyo, donde realiza análisis de suelos, rocas y aguas. También participa en proyectos relacionados con la adaptación frente al cambio climático.</a:t>
            </a:r>
            <a:endParaRPr lang="en-GB" sz="1600" dirty="0" smtClean="0"/>
          </a:p>
        </p:txBody>
      </p:sp>
      <p:sp>
        <p:nvSpPr>
          <p:cNvPr id="29" name="28 Rectángulo"/>
          <p:cNvSpPr/>
          <p:nvPr/>
        </p:nvSpPr>
        <p:spPr>
          <a:xfrm>
            <a:off x="1299589" y="8034624"/>
            <a:ext cx="5043639" cy="8089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smtClean="0">
                <a:solidFill>
                  <a:schemeClr val="tx1"/>
                </a:solidFill>
                <a:latin typeface="Agency FB" panose="020B0503020202020204" pitchFamily="34" charset="0"/>
              </a:rPr>
              <a:t>Paralelamente participa en el </a:t>
            </a:r>
            <a:r>
              <a:rPr lang="es-ES" sz="1600" b="1" dirty="0" err="1" smtClean="0">
                <a:solidFill>
                  <a:schemeClr val="tx1"/>
                </a:solidFill>
                <a:latin typeface="Agency FB" panose="020B0503020202020204" pitchFamily="34" charset="0"/>
              </a:rPr>
              <a:t>Ecohuerto</a:t>
            </a:r>
            <a:r>
              <a:rPr lang="es-ES" sz="1600" b="1" dirty="0" smtClean="0">
                <a:solidFill>
                  <a:schemeClr val="tx1"/>
                </a:solidFill>
                <a:latin typeface="Agency FB" panose="020B0503020202020204" pitchFamily="34" charset="0"/>
              </a:rPr>
              <a:t> Comunitario de los </a:t>
            </a:r>
            <a:r>
              <a:rPr lang="es-ES" sz="1600" b="1" dirty="0" err="1" smtClean="0">
                <a:solidFill>
                  <a:schemeClr val="tx1"/>
                </a:solidFill>
                <a:latin typeface="Agency FB" panose="020B0503020202020204" pitchFamily="34" charset="0"/>
              </a:rPr>
              <a:t>Toruños</a:t>
            </a:r>
            <a:r>
              <a:rPr lang="es-ES" sz="1600" b="1" dirty="0" smtClean="0">
                <a:solidFill>
                  <a:schemeClr val="tx1"/>
                </a:solidFill>
                <a:latin typeface="Agency FB" panose="020B0503020202020204" pitchFamily="34" charset="0"/>
              </a:rPr>
              <a:t>, en el que divulga las características de la agricultura ecológica junto a la comunidad hortelana voluntaria del proyecto.</a:t>
            </a:r>
            <a:endParaRPr lang="en-GB" sz="1600" dirty="0"/>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5400" b="1" dirty="0" smtClean="0"/>
              <a:t/>
            </a:r>
            <a:br>
              <a:rPr lang="es-ES" sz="5400" b="1" dirty="0" smtClean="0"/>
            </a:br>
            <a:r>
              <a:rPr lang="es-ES" sz="5400" b="1" dirty="0" smtClean="0"/>
              <a:t/>
            </a:r>
            <a:br>
              <a:rPr lang="es-ES" sz="5400" b="1" dirty="0" smtClean="0"/>
            </a:br>
            <a:endParaRPr lang="en-GB" sz="5400" b="1" dirty="0"/>
          </a:p>
        </p:txBody>
      </p:sp>
      <p:sp>
        <p:nvSpPr>
          <p:cNvPr id="3" name="AutoShape 4" descr="Image result for sylvia earle"/>
          <p:cNvSpPr>
            <a:spLocks noChangeAspect="1" noChangeArrowheads="1"/>
          </p:cNvSpPr>
          <p:nvPr/>
        </p:nvSpPr>
        <p:spPr bwMode="auto">
          <a:xfrm>
            <a:off x="155575" y="-936625"/>
            <a:ext cx="3181350" cy="1962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Imagen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6679" y="575197"/>
            <a:ext cx="2906684" cy="2664460"/>
          </a:xfrm>
          <a:prstGeom prst="rect">
            <a:avLst/>
          </a:prstGeom>
        </p:spPr>
      </p:pic>
    </p:spTree>
    <p:extLst>
      <p:ext uri="{BB962C8B-B14F-4D97-AF65-F5344CB8AC3E}">
        <p14:creationId xmlns:p14="http://schemas.microsoft.com/office/powerpoint/2010/main" val="30893171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 calcmode="lin" valueType="num">
                                      <p:cBhvr additive="base">
                                        <p:cTn id="71" dur="500" fill="hold"/>
                                        <p:tgtEl>
                                          <p:spTgt spid="4"/>
                                        </p:tgtEl>
                                        <p:attrNameLst>
                                          <p:attrName>ppt_x</p:attrName>
                                        </p:attrNameLst>
                                      </p:cBhvr>
                                      <p:tavLst>
                                        <p:tav tm="0">
                                          <p:val>
                                            <p:strVal val="#ppt_x"/>
                                          </p:val>
                                        </p:tav>
                                        <p:tav tm="100000">
                                          <p:val>
                                            <p:strVal val="#ppt_x"/>
                                          </p:val>
                                        </p:tav>
                                      </p:tavLst>
                                    </p:anim>
                                    <p:anim calcmode="lin" valueType="num">
                                      <p:cBhvr additive="base">
                                        <p:cTn id="7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14" grpId="0" animBg="1"/>
      <p:bldP spid="26" grpId="0" animBg="1"/>
      <p:bldP spid="27" grpId="0" animBg="1"/>
      <p:bldP spid="28" grpId="0" animBg="1"/>
      <p:bldP spid="29"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1785"/>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1 Título"/>
          <p:cNvSpPr>
            <a:spLocks noGrp="1"/>
          </p:cNvSpPr>
          <p:nvPr>
            <p:ph type="ctrTitle"/>
          </p:nvPr>
        </p:nvSpPr>
        <p:spPr>
          <a:xfrm>
            <a:off x="332656" y="179512"/>
            <a:ext cx="3744416" cy="3256069"/>
          </a:xfrm>
          <a:ln w="57150">
            <a:solidFill>
              <a:schemeClr val="bg1">
                <a:lumMod val="50000"/>
              </a:schemeClr>
            </a:solidFill>
            <a:prstDash val="sysDot"/>
          </a:ln>
        </p:spPr>
        <p:txBody>
          <a:bodyPr>
            <a:normAutofit fontScale="90000"/>
          </a:bodyPr>
          <a:lstStyle/>
          <a:p>
            <a:pPr algn="l"/>
            <a:r>
              <a:rPr lang="es-ES" sz="5400" b="1" dirty="0" smtClean="0">
                <a:solidFill>
                  <a:srgbClr val="FFC000"/>
                </a:solidFill>
                <a:latin typeface="Agency FB" panose="020B0503020202020204" pitchFamily="34" charset="0"/>
              </a:rPr>
              <a:t>M</a:t>
            </a:r>
            <a:r>
              <a:rPr lang="es-ES" sz="5400" b="1" dirty="0" smtClean="0">
                <a:latin typeface="Agency FB" panose="020B0503020202020204" pitchFamily="34" charset="0"/>
              </a:rPr>
              <a:t>aría Jesús </a:t>
            </a:r>
            <a:r>
              <a:rPr lang="es-ES" sz="5400" b="1" dirty="0" err="1" smtClean="0">
                <a:latin typeface="Agency FB" panose="020B0503020202020204" pitchFamily="34" charset="0"/>
              </a:rPr>
              <a:t>Fdez</a:t>
            </a:r>
            <a:r>
              <a:rPr lang="es-ES" sz="5400" b="1" dirty="0" smtClean="0">
                <a:latin typeface="Agency FB" panose="020B0503020202020204" pitchFamily="34" charset="0"/>
              </a:rPr>
              <a:t>-Trujillo Rey</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628559" y="3776701"/>
            <a:ext cx="1750810" cy="447718"/>
            <a:chOff x="2556551" y="3845112"/>
            <a:chExt cx="1750810" cy="44771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6551" y="3845112"/>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1217" y="3892720"/>
              <a:ext cx="1296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En España</a:t>
              </a:r>
              <a:endParaRPr kumimoji="0" lang="en-GB" sz="20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grpSp>
      <p:grpSp>
        <p:nvGrpSpPr>
          <p:cNvPr id="9" name="8 Grupo"/>
          <p:cNvGrpSpPr/>
          <p:nvPr/>
        </p:nvGrpSpPr>
        <p:grpSpPr>
          <a:xfrm>
            <a:off x="714265" y="3735830"/>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Nació </a:t>
              </a:r>
              <a:r>
                <a:rPr lang="es-ES" sz="2000" b="1" dirty="0" smtClean="0">
                  <a:solidFill>
                    <a:prstClr val="black"/>
                  </a:solidFill>
                  <a:latin typeface="Agency FB" panose="020B0503020202020204" pitchFamily="34" charset="0"/>
                </a:rPr>
                <a:t>en 60s</a:t>
              </a:r>
              <a:endParaRPr kumimoji="0" lang="en-GB" sz="20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76784" y="3799699"/>
            <a:ext cx="2155484" cy="432920"/>
            <a:chOff x="4437112" y="3953781"/>
            <a:chExt cx="2155484"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795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Es química</a:t>
              </a:r>
              <a:endParaRPr kumimoji="0" lang="en-GB" sz="20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grpSp>
      <p:sp>
        <p:nvSpPr>
          <p:cNvPr id="15" name="14 Elipse"/>
          <p:cNvSpPr/>
          <p:nvPr/>
        </p:nvSpPr>
        <p:spPr>
          <a:xfrm>
            <a:off x="620688" y="472513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1</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6" name="15 Elipse"/>
          <p:cNvSpPr/>
          <p:nvPr/>
        </p:nvSpPr>
        <p:spPr>
          <a:xfrm>
            <a:off x="619419" y="5337207"/>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2</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7" name="16 Elipse"/>
          <p:cNvSpPr/>
          <p:nvPr/>
        </p:nvSpPr>
        <p:spPr>
          <a:xfrm>
            <a:off x="620688" y="608675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3</a:t>
            </a:r>
          </a:p>
        </p:txBody>
      </p:sp>
      <p:sp>
        <p:nvSpPr>
          <p:cNvPr id="18" name="17 Elipse"/>
          <p:cNvSpPr/>
          <p:nvPr/>
        </p:nvSpPr>
        <p:spPr>
          <a:xfrm>
            <a:off x="619419" y="678580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4</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9" name="18 Elipse"/>
          <p:cNvSpPr/>
          <p:nvPr/>
        </p:nvSpPr>
        <p:spPr>
          <a:xfrm>
            <a:off x="620688" y="741212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5</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20" name="19 Elipse"/>
          <p:cNvSpPr/>
          <p:nvPr/>
        </p:nvSpPr>
        <p:spPr>
          <a:xfrm>
            <a:off x="620688" y="81724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6</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4" name="13 Rectángulo"/>
          <p:cNvSpPr/>
          <p:nvPr/>
        </p:nvSpPr>
        <p:spPr>
          <a:xfrm>
            <a:off x="1340768" y="4519254"/>
            <a:ext cx="5040560" cy="719064"/>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latin typeface="Agency FB" panose="020B0503020202020204" pitchFamily="34" charset="0"/>
              </a:rPr>
              <a:t>Doctora en Ciencias Químicas por la Universidad de Cádiz en  1992 en Química Organometálica dirigida por la Doctora Mª del Carmen Puerta Vizcaíno, primera Catedrática de Ciencias de la Universidad de Cádiz.</a:t>
            </a:r>
            <a:endParaRPr lang="en-GB" sz="1600" b="1" dirty="0">
              <a:solidFill>
                <a:schemeClr val="tx1"/>
              </a:solidFill>
              <a:latin typeface="Agency FB" panose="020B0503020202020204" pitchFamily="34" charset="0"/>
            </a:endParaRPr>
          </a:p>
        </p:txBody>
      </p:sp>
      <p:sp>
        <p:nvSpPr>
          <p:cNvPr id="25" name="24 Rectángulo"/>
          <p:cNvSpPr/>
          <p:nvPr/>
        </p:nvSpPr>
        <p:spPr>
          <a:xfrm>
            <a:off x="1340769" y="5271176"/>
            <a:ext cx="5031505" cy="92014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dirty="0">
                <a:solidFill>
                  <a:schemeClr val="tx1"/>
                </a:solidFill>
                <a:latin typeface="Agency FB" panose="020B0503020202020204" pitchFamily="34" charset="0"/>
              </a:rPr>
              <a:t>En 1995 comienza su investigación en el grupo FQM 137, Estabilidad y Mecanismo de Reacciones Inorgánicas, uno de los grupos pioneros en esta línea de investigación en España.</a:t>
            </a:r>
            <a:endParaRPr lang="en-GB" sz="1600" dirty="0"/>
          </a:p>
        </p:txBody>
      </p:sp>
      <p:sp>
        <p:nvSpPr>
          <p:cNvPr id="26" name="25 Rectángulo"/>
          <p:cNvSpPr/>
          <p:nvPr/>
        </p:nvSpPr>
        <p:spPr>
          <a:xfrm>
            <a:off x="1340768" y="6134886"/>
            <a:ext cx="5043639" cy="645481"/>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1600" b="1" dirty="0">
                <a:ln w="0"/>
                <a:solidFill>
                  <a:schemeClr val="tx1"/>
                </a:solidFill>
                <a:latin typeface="Agency FB" panose="020B0503020202020204" pitchFamily="34" charset="0"/>
              </a:rPr>
              <a:t>La </a:t>
            </a:r>
            <a:r>
              <a:rPr lang="en-GB" sz="1600" b="1" dirty="0" err="1">
                <a:ln w="0"/>
                <a:solidFill>
                  <a:schemeClr val="tx1"/>
                </a:solidFill>
                <a:latin typeface="Agency FB" panose="020B0503020202020204" pitchFamily="34" charset="0"/>
              </a:rPr>
              <a:t>formación</a:t>
            </a:r>
            <a:r>
              <a:rPr lang="en-GB" sz="1600" b="1" dirty="0">
                <a:ln w="0"/>
                <a:solidFill>
                  <a:schemeClr val="tx1"/>
                </a:solidFill>
                <a:latin typeface="Agency FB" panose="020B0503020202020204" pitchFamily="34" charset="0"/>
              </a:rPr>
              <a:t> de </a:t>
            </a:r>
            <a:r>
              <a:rPr lang="en-GB" sz="1600" b="1" dirty="0" err="1">
                <a:ln w="0"/>
                <a:solidFill>
                  <a:schemeClr val="tx1"/>
                </a:solidFill>
                <a:latin typeface="Agency FB" panose="020B0503020202020204" pitchFamily="34" charset="0"/>
              </a:rPr>
              <a:t>otros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investigadores</a:t>
            </a:r>
            <a:r>
              <a:rPr lang="en-GB" sz="1600" b="1" dirty="0">
                <a:ln w="0"/>
                <a:solidFill>
                  <a:schemeClr val="tx1"/>
                </a:solidFill>
                <a:latin typeface="Agency FB" panose="020B0503020202020204" pitchFamily="34" charset="0"/>
              </a:rPr>
              <a:t> ha </a:t>
            </a:r>
            <a:r>
              <a:rPr lang="en-GB" sz="1600" b="1" dirty="0" err="1">
                <a:ln w="0"/>
                <a:solidFill>
                  <a:schemeClr val="tx1"/>
                </a:solidFill>
                <a:latin typeface="Agency FB" panose="020B0503020202020204" pitchFamily="34" charset="0"/>
              </a:rPr>
              <a:t>sido</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otro</a:t>
            </a:r>
            <a:r>
              <a:rPr lang="en-GB" sz="1600" b="1" dirty="0">
                <a:ln w="0"/>
                <a:solidFill>
                  <a:schemeClr val="tx1"/>
                </a:solidFill>
                <a:latin typeface="Agency FB" panose="020B0503020202020204" pitchFamily="34" charset="0"/>
              </a:rPr>
              <a:t> de sus </a:t>
            </a:r>
            <a:r>
              <a:rPr lang="en-GB" sz="1600" b="1" dirty="0" err="1">
                <a:ln w="0"/>
                <a:solidFill>
                  <a:schemeClr val="tx1"/>
                </a:solidFill>
                <a:latin typeface="Agency FB" panose="020B0503020202020204" pitchFamily="34" charset="0"/>
              </a:rPr>
              <a:t>retos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tanto</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en</a:t>
            </a:r>
            <a:r>
              <a:rPr lang="en-GB" sz="1600" b="1" dirty="0">
                <a:ln w="0"/>
                <a:solidFill>
                  <a:schemeClr val="tx1"/>
                </a:solidFill>
                <a:latin typeface="Agency FB" panose="020B0503020202020204" pitchFamily="34" charset="0"/>
              </a:rPr>
              <a:t> el </a:t>
            </a:r>
            <a:r>
              <a:rPr lang="en-GB" sz="1600" b="1" dirty="0" err="1">
                <a:ln w="0"/>
                <a:solidFill>
                  <a:schemeClr val="tx1"/>
                </a:solidFill>
                <a:latin typeface="Agency FB" panose="020B0503020202020204" pitchFamily="34" charset="0"/>
              </a:rPr>
              <a:t>aula</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como</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en</a:t>
            </a:r>
            <a:r>
              <a:rPr lang="en-GB" sz="1600" b="1" dirty="0">
                <a:ln w="0"/>
                <a:solidFill>
                  <a:schemeClr val="tx1"/>
                </a:solidFill>
                <a:latin typeface="Agency FB" panose="020B0503020202020204" pitchFamily="34" charset="0"/>
              </a:rPr>
              <a:t> el </a:t>
            </a:r>
            <a:r>
              <a:rPr lang="en-GB" sz="1600" b="1" dirty="0" err="1">
                <a:ln w="0"/>
                <a:solidFill>
                  <a:schemeClr val="tx1"/>
                </a:solidFill>
                <a:latin typeface="Agency FB" panose="020B0503020202020204" pitchFamily="34" charset="0"/>
              </a:rPr>
              <a:t>laboratorio</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Lleva</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más</a:t>
            </a:r>
            <a:r>
              <a:rPr lang="en-GB" sz="1600" b="1" dirty="0">
                <a:ln w="0"/>
                <a:solidFill>
                  <a:schemeClr val="tx1"/>
                </a:solidFill>
                <a:latin typeface="Agency FB" panose="020B0503020202020204" pitchFamily="34" charset="0"/>
              </a:rPr>
              <a:t> de 30 </a:t>
            </a:r>
            <a:r>
              <a:rPr lang="en-GB" sz="1600" b="1" dirty="0" err="1">
                <a:ln w="0"/>
                <a:solidFill>
                  <a:schemeClr val="tx1"/>
                </a:solidFill>
                <a:latin typeface="Agency FB" panose="020B0503020202020204" pitchFamily="34" charset="0"/>
              </a:rPr>
              <a:t>años</a:t>
            </a:r>
            <a:r>
              <a:rPr lang="en-GB" sz="1600" b="1" dirty="0">
                <a:ln w="0"/>
                <a:solidFill>
                  <a:schemeClr val="tx1"/>
                </a:solidFill>
                <a:latin typeface="Agency FB" panose="020B0503020202020204" pitchFamily="34" charset="0"/>
              </a:rPr>
              <a:t> </a:t>
            </a:r>
            <a:r>
              <a:rPr lang="en-GB" sz="1600" b="1" dirty="0" err="1" smtClean="0">
                <a:ln w="0"/>
                <a:solidFill>
                  <a:schemeClr val="tx1"/>
                </a:solidFill>
                <a:latin typeface="Agency FB" panose="020B0503020202020204" pitchFamily="34" charset="0"/>
              </a:rPr>
              <a:t>como</a:t>
            </a:r>
            <a:r>
              <a:rPr lang="en-GB" sz="1600" b="1" dirty="0" smtClean="0">
                <a:ln w="0"/>
                <a:solidFill>
                  <a:schemeClr val="tx1"/>
                </a:solidFill>
                <a:latin typeface="Agency FB" panose="020B0503020202020204" pitchFamily="34" charset="0"/>
              </a:rPr>
              <a:t> </a:t>
            </a:r>
            <a:r>
              <a:rPr lang="en-GB" sz="1600" b="1" dirty="0" err="1" smtClean="0">
                <a:ln w="0"/>
                <a:solidFill>
                  <a:schemeClr val="tx1"/>
                </a:solidFill>
                <a:latin typeface="Agency FB" panose="020B0503020202020204" pitchFamily="34" charset="0"/>
              </a:rPr>
              <a:t>docente</a:t>
            </a:r>
            <a:r>
              <a:rPr lang="en-GB" sz="1600" b="1" dirty="0">
                <a:ln w="0"/>
                <a:solidFill>
                  <a:schemeClr val="tx1"/>
                </a:solidFill>
                <a:latin typeface="Agency FB" panose="020B0503020202020204" pitchFamily="34" charset="0"/>
              </a:rPr>
              <a:t>.</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7" name="26 Rectángulo"/>
          <p:cNvSpPr/>
          <p:nvPr/>
        </p:nvSpPr>
        <p:spPr>
          <a:xfrm>
            <a:off x="1340768" y="6835162"/>
            <a:ext cx="5043639" cy="5092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sz="1600" b="1" dirty="0">
                <a:solidFill>
                  <a:schemeClr val="tx1"/>
                </a:solidFill>
                <a:latin typeface="Agency FB" panose="020B0503020202020204" pitchFamily="34" charset="0"/>
              </a:rPr>
              <a:t>Madre de 4 hijos, ha conciliado su vida familiar con su carrera investigadora en los años en los que comienzan las </a:t>
            </a:r>
            <a:r>
              <a:rPr lang="es-ES" sz="1600" b="1" dirty="0" smtClean="0">
                <a:solidFill>
                  <a:schemeClr val="tx1"/>
                </a:solidFill>
                <a:latin typeface="Agency FB" panose="020B0503020202020204" pitchFamily="34" charset="0"/>
              </a:rPr>
              <a:t>reivindicaciones.</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8" name="27 Rectángulo"/>
          <p:cNvSpPr/>
          <p:nvPr/>
        </p:nvSpPr>
        <p:spPr>
          <a:xfrm>
            <a:off x="1340768" y="7404376"/>
            <a:ext cx="5031506" cy="7920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b="1" dirty="0">
                <a:ln w="0"/>
                <a:solidFill>
                  <a:schemeClr val="tx1"/>
                </a:solidFill>
                <a:latin typeface="Agency FB" panose="020B0503020202020204" pitchFamily="34" charset="0"/>
              </a:rPr>
              <a:t>Sus </a:t>
            </a:r>
            <a:r>
              <a:rPr lang="en-GB" sz="1600" b="1" dirty="0" err="1">
                <a:ln w="0"/>
                <a:solidFill>
                  <a:schemeClr val="tx1"/>
                </a:solidFill>
                <a:latin typeface="Agency FB" panose="020B0503020202020204" pitchFamily="34" charset="0"/>
              </a:rPr>
              <a:t>publicaciones</a:t>
            </a:r>
            <a:r>
              <a:rPr lang="en-GB" sz="1600" b="1" dirty="0">
                <a:ln w="0"/>
                <a:solidFill>
                  <a:schemeClr val="tx1"/>
                </a:solidFill>
                <a:latin typeface="Agency FB" panose="020B0503020202020204" pitchFamily="34" charset="0"/>
              </a:rPr>
              <a:t> son un </a:t>
            </a:r>
            <a:r>
              <a:rPr lang="en-GB" sz="1600" b="1" dirty="0" err="1">
                <a:ln w="0"/>
                <a:solidFill>
                  <a:schemeClr val="tx1"/>
                </a:solidFill>
                <a:latin typeface="Agency FB" panose="020B0503020202020204" pitchFamily="34" charset="0"/>
              </a:rPr>
              <a:t>grano</a:t>
            </a:r>
            <a:r>
              <a:rPr lang="en-GB" sz="1600" b="1" dirty="0">
                <a:ln w="0"/>
                <a:solidFill>
                  <a:schemeClr val="tx1"/>
                </a:solidFill>
                <a:latin typeface="Agency FB" panose="020B0503020202020204" pitchFamily="34" charset="0"/>
              </a:rPr>
              <a:t> de arena </a:t>
            </a:r>
            <a:r>
              <a:rPr lang="en-GB" sz="1600" b="1" dirty="0" err="1">
                <a:ln w="0"/>
                <a:solidFill>
                  <a:schemeClr val="tx1"/>
                </a:solidFill>
                <a:latin typeface="Agency FB" panose="020B0503020202020204" pitchFamily="34" charset="0"/>
              </a:rPr>
              <a:t>en</a:t>
            </a:r>
            <a:r>
              <a:rPr lang="en-GB" sz="1600" b="1" dirty="0">
                <a:ln w="0"/>
                <a:solidFill>
                  <a:schemeClr val="tx1"/>
                </a:solidFill>
                <a:latin typeface="Agency FB" panose="020B0503020202020204" pitchFamily="34" charset="0"/>
              </a:rPr>
              <a:t> el </a:t>
            </a:r>
            <a:r>
              <a:rPr lang="en-GB" sz="1600" b="1" dirty="0" err="1">
                <a:ln w="0"/>
                <a:solidFill>
                  <a:schemeClr val="tx1"/>
                </a:solidFill>
                <a:latin typeface="Agency FB" panose="020B0503020202020204" pitchFamily="34" charset="0"/>
              </a:rPr>
              <a:t>conocimiento</a:t>
            </a:r>
            <a:r>
              <a:rPr lang="en-GB" sz="1600" b="1" dirty="0">
                <a:ln w="0"/>
                <a:solidFill>
                  <a:schemeClr val="tx1"/>
                </a:solidFill>
                <a:latin typeface="Agency FB" panose="020B0503020202020204" pitchFamily="34" charset="0"/>
              </a:rPr>
              <a:t> del </a:t>
            </a:r>
            <a:r>
              <a:rPr lang="en-GB" sz="1600" b="1" dirty="0" err="1">
                <a:ln w="0"/>
                <a:solidFill>
                  <a:schemeClr val="tx1"/>
                </a:solidFill>
                <a:latin typeface="Agency FB" panose="020B0503020202020204" pitchFamily="34" charset="0"/>
              </a:rPr>
              <a:t>camino</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por</a:t>
            </a:r>
            <a:r>
              <a:rPr lang="en-GB" sz="1600" b="1" dirty="0">
                <a:ln w="0"/>
                <a:solidFill>
                  <a:schemeClr val="tx1"/>
                </a:solidFill>
                <a:latin typeface="Agency FB" panose="020B0503020202020204" pitchFamily="34" charset="0"/>
              </a:rPr>
              <a:t> el que </a:t>
            </a:r>
            <a:r>
              <a:rPr lang="en-GB" sz="1600" b="1" dirty="0" err="1">
                <a:ln w="0"/>
                <a:solidFill>
                  <a:schemeClr val="tx1"/>
                </a:solidFill>
                <a:latin typeface="Agency FB" panose="020B0503020202020204" pitchFamily="34" charset="0"/>
              </a:rPr>
              <a:t>ocurren</a:t>
            </a:r>
            <a:r>
              <a:rPr lang="en-GB" sz="1600" b="1" dirty="0">
                <a:ln w="0"/>
                <a:solidFill>
                  <a:schemeClr val="tx1"/>
                </a:solidFill>
                <a:latin typeface="Agency FB" panose="020B0503020202020204" pitchFamily="34" charset="0"/>
              </a:rPr>
              <a:t> las </a:t>
            </a:r>
            <a:r>
              <a:rPr lang="en-GB" sz="1600" b="1" dirty="0" err="1">
                <a:ln w="0"/>
                <a:solidFill>
                  <a:schemeClr val="tx1"/>
                </a:solidFill>
                <a:latin typeface="Agency FB" panose="020B0503020202020204" pitchFamily="34" charset="0"/>
              </a:rPr>
              <a:t>reacciones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químicas</a:t>
            </a:r>
            <a:r>
              <a:rPr lang="en-GB" sz="1600" b="1" dirty="0">
                <a:ln w="0"/>
                <a:solidFill>
                  <a:schemeClr val="tx1"/>
                </a:solidFill>
                <a:latin typeface="Agency FB" panose="020B0503020202020204" pitchFamily="34" charset="0"/>
              </a:rPr>
              <a:t>, y </a:t>
            </a:r>
            <a:r>
              <a:rPr lang="en-GB" sz="1600" b="1" dirty="0" err="1">
                <a:ln w="0"/>
                <a:solidFill>
                  <a:schemeClr val="tx1"/>
                </a:solidFill>
                <a:latin typeface="Agency FB" panose="020B0503020202020204" pitchFamily="34" charset="0"/>
              </a:rPr>
              <a:t>abrirán</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futuras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aplicaciones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en</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nuevos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materiales</a:t>
            </a:r>
            <a:r>
              <a:rPr lang="en-GB" sz="1600" b="1" dirty="0">
                <a:ln w="0"/>
                <a:solidFill>
                  <a:schemeClr val="tx1"/>
                </a:solidFill>
                <a:latin typeface="Agency FB" panose="020B0503020202020204" pitchFamily="34" charset="0"/>
              </a:rPr>
              <a:t>, </a:t>
            </a:r>
            <a:r>
              <a:rPr lang="en-GB" sz="1600" b="1" dirty="0" err="1">
                <a:ln w="0"/>
                <a:solidFill>
                  <a:schemeClr val="tx1"/>
                </a:solidFill>
                <a:latin typeface="Agency FB" panose="020B0503020202020204" pitchFamily="34" charset="0"/>
              </a:rPr>
              <a:t>fármacos</a:t>
            </a:r>
            <a:r>
              <a:rPr lang="en-GB" sz="1600" b="1" dirty="0">
                <a:ln w="0"/>
                <a:solidFill>
                  <a:schemeClr val="tx1"/>
                </a:solidFill>
                <a:latin typeface="Agency FB" panose="020B0503020202020204" pitchFamily="34" charset="0"/>
              </a:rPr>
              <a:t> y </a:t>
            </a:r>
            <a:r>
              <a:rPr lang="en-GB" sz="1600" b="1" dirty="0" err="1">
                <a:ln w="0"/>
                <a:solidFill>
                  <a:schemeClr val="tx1"/>
                </a:solidFill>
                <a:latin typeface="Agency FB" panose="020B0503020202020204" pitchFamily="34" charset="0"/>
              </a:rPr>
              <a:t>catálisis</a:t>
            </a:r>
            <a:r>
              <a:rPr lang="en-GB" sz="1600" b="1" dirty="0">
                <a:ln w="0"/>
                <a:solidFill>
                  <a:schemeClr val="tx1"/>
                </a:solidFill>
                <a:latin typeface="Agency FB" panose="020B0503020202020204" pitchFamily="34" charset="0"/>
              </a:rPr>
              <a:t>. </a:t>
            </a:r>
            <a:endParaRPr lang="en-GB" sz="1600" b="1" dirty="0">
              <a:latin typeface="Agency FB" panose="020B0503020202020204" pitchFamily="34" charset="0"/>
            </a:endParaRPr>
          </a:p>
        </p:txBody>
      </p:sp>
      <p:sp>
        <p:nvSpPr>
          <p:cNvPr id="29" name="28 Rectángulo"/>
          <p:cNvSpPr/>
          <p:nvPr/>
        </p:nvSpPr>
        <p:spPr>
          <a:xfrm>
            <a:off x="1340768" y="8261310"/>
            <a:ext cx="5043639" cy="77518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latin typeface="Agency FB" panose="020B0503020202020204" pitchFamily="34" charset="0"/>
              </a:rPr>
              <a:t>En 2016 alcanza el puesto de Catedrática de Química Inorgánica en la Universidad de Cádiz..</a:t>
            </a:r>
            <a:endParaRPr lang="en-GB" sz="1600" dirty="0"/>
          </a:p>
        </p:txBody>
      </p:sp>
      <p:sp>
        <p:nvSpPr>
          <p:cNvPr id="30" name="1 Título"/>
          <p:cNvSpPr txBox="1">
            <a:spLocks/>
          </p:cNvSpPr>
          <p:nvPr/>
        </p:nvSpPr>
        <p:spPr>
          <a:xfrm>
            <a:off x="404664" y="3766274"/>
            <a:ext cx="5967610" cy="466344"/>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0" normalizeH="0" baseline="0" noProof="0" dirty="0" smtClean="0">
                <a:ln>
                  <a:noFill/>
                </a:ln>
                <a:solidFill>
                  <a:prstClr val="black"/>
                </a:solidFill>
                <a:effectLst/>
                <a:uLnTx/>
                <a:uFillTx/>
                <a:latin typeface="Calibri"/>
                <a:ea typeface="+mj-ea"/>
                <a:cs typeface="+mj-cs"/>
              </a:rPr>
              <a:t/>
            </a:r>
            <a:br>
              <a:rPr kumimoji="0" lang="es-ES" sz="5400" b="1" i="0" u="none" strike="noStrike" kern="1200" cap="none" spc="0" normalizeH="0" baseline="0" noProof="0" dirty="0" smtClean="0">
                <a:ln>
                  <a:noFill/>
                </a:ln>
                <a:solidFill>
                  <a:prstClr val="black"/>
                </a:solidFill>
                <a:effectLst/>
                <a:uLnTx/>
                <a:uFillTx/>
                <a:latin typeface="Calibri"/>
                <a:ea typeface="+mj-ea"/>
                <a:cs typeface="+mj-cs"/>
              </a:rPr>
            </a:br>
            <a:r>
              <a:rPr kumimoji="0" lang="es-ES" sz="5400" b="1" i="0" u="none" strike="noStrike" kern="1200" cap="none" spc="0" normalizeH="0" baseline="0" noProof="0" dirty="0" smtClean="0">
                <a:ln>
                  <a:noFill/>
                </a:ln>
                <a:solidFill>
                  <a:prstClr val="black"/>
                </a:solidFill>
                <a:effectLst/>
                <a:uLnTx/>
                <a:uFillTx/>
                <a:latin typeface="Calibri"/>
                <a:ea typeface="+mj-ea"/>
                <a:cs typeface="+mj-cs"/>
              </a:rPr>
              <a:t/>
            </a:r>
            <a:br>
              <a:rPr kumimoji="0" lang="es-ES" sz="5400" b="1" i="0" u="none" strike="noStrike" kern="1200" cap="none" spc="0" normalizeH="0" baseline="0" noProof="0" dirty="0" smtClean="0">
                <a:ln>
                  <a:noFill/>
                </a:ln>
                <a:solidFill>
                  <a:prstClr val="black"/>
                </a:solidFill>
                <a:effectLst/>
                <a:uLnTx/>
                <a:uFillTx/>
                <a:latin typeface="Calibri"/>
                <a:ea typeface="+mj-ea"/>
                <a:cs typeface="+mj-cs"/>
              </a:rPr>
            </a:br>
            <a:endParaRPr kumimoji="0" lang="en-GB" sz="5400" b="1" i="0" u="none" strike="noStrike" kern="1200" cap="none" spc="0" normalizeH="0" baseline="0" noProof="0" dirty="0">
              <a:ln>
                <a:noFill/>
              </a:ln>
              <a:solidFill>
                <a:prstClr val="black"/>
              </a:solidFill>
              <a:effectLst/>
              <a:uLnTx/>
              <a:uFillTx/>
              <a:latin typeface="Calibri"/>
              <a:ea typeface="+mj-ea"/>
              <a:cs typeface="+mj-cs"/>
            </a:endParaRPr>
          </a:p>
        </p:txBody>
      </p:sp>
      <p:pic>
        <p:nvPicPr>
          <p:cNvPr id="32" name="Imagen 31"/>
          <p:cNvPicPr>
            <a:picLocks noChangeAspect="1"/>
          </p:cNvPicPr>
          <p:nvPr/>
        </p:nvPicPr>
        <p:blipFill>
          <a:blip r:embed="rId6"/>
          <a:stretch>
            <a:fillRect/>
          </a:stretch>
        </p:blipFill>
        <p:spPr>
          <a:xfrm>
            <a:off x="4077072" y="179513"/>
            <a:ext cx="2304256" cy="3288878"/>
          </a:xfrm>
          <a:prstGeom prst="rect">
            <a:avLst/>
          </a:prstGeom>
        </p:spPr>
      </p:pic>
    </p:spTree>
    <p:extLst>
      <p:ext uri="{BB962C8B-B14F-4D97-AF65-F5344CB8AC3E}">
        <p14:creationId xmlns:p14="http://schemas.microsoft.com/office/powerpoint/2010/main" val="33633130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tángulo"/>
          <p:cNvSpPr/>
          <p:nvPr/>
        </p:nvSpPr>
        <p:spPr>
          <a:xfrm>
            <a:off x="0" y="0"/>
            <a:ext cx="6858000" cy="9144000"/>
          </a:xfrm>
          <a:prstGeom prst="rect">
            <a:avLst/>
          </a:prstGeom>
          <a:solidFill>
            <a:schemeClr val="bg1"/>
          </a:solidFill>
          <a:ln w="101600" cmpd="thickThi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1 Título"/>
          <p:cNvSpPr>
            <a:spLocks noGrp="1"/>
          </p:cNvSpPr>
          <p:nvPr>
            <p:ph type="ctrTitle"/>
          </p:nvPr>
        </p:nvSpPr>
        <p:spPr>
          <a:xfrm>
            <a:off x="548680" y="323528"/>
            <a:ext cx="5829300" cy="3240360"/>
          </a:xfrm>
          <a:ln w="57150">
            <a:solidFill>
              <a:schemeClr val="bg1">
                <a:lumMod val="50000"/>
              </a:schemeClr>
            </a:solidFill>
            <a:prstDash val="sysDot"/>
          </a:ln>
        </p:spPr>
        <p:txBody>
          <a:bodyPr>
            <a:normAutofit fontScale="90000"/>
          </a:bodyPr>
          <a:lstStyle/>
          <a:p>
            <a:pPr algn="l"/>
            <a:r>
              <a:rPr lang="es-ES" sz="8900" b="1" dirty="0" smtClean="0">
                <a:solidFill>
                  <a:srgbClr val="FFC000"/>
                </a:solidFill>
                <a:latin typeface="Agency FB" panose="020B0503020202020204" pitchFamily="34" charset="0"/>
              </a:rPr>
              <a:t>E</a:t>
            </a:r>
            <a:r>
              <a:rPr lang="es-ES" sz="6700" b="1" dirty="0" smtClean="0">
                <a:latin typeface="Agency FB" panose="020B0503020202020204" pitchFamily="34" charset="0"/>
              </a:rPr>
              <a:t>strella</a:t>
            </a:r>
            <a:r>
              <a:rPr lang="es-ES" sz="5300" b="1" dirty="0" smtClean="0">
                <a:latin typeface="Agency FB" panose="020B0503020202020204" pitchFamily="34" charset="0"/>
              </a:rPr>
              <a:t> </a:t>
            </a:r>
            <a:br>
              <a:rPr lang="es-ES" sz="5300" b="1" dirty="0" smtClean="0">
                <a:latin typeface="Agency FB" panose="020B0503020202020204" pitchFamily="34" charset="0"/>
              </a:rPr>
            </a:br>
            <a:r>
              <a:rPr lang="es-ES" sz="6700" b="1" dirty="0" smtClean="0">
                <a:latin typeface="Agency FB" panose="020B0503020202020204" pitchFamily="34" charset="0"/>
              </a:rPr>
              <a:t>Espada</a:t>
            </a:r>
            <a:r>
              <a:rPr lang="es-ES" sz="5400" b="1" dirty="0" smtClean="0"/>
              <a:t/>
            </a:r>
            <a:br>
              <a:rPr lang="es-ES" sz="5400" b="1" dirty="0" smtClean="0"/>
            </a:br>
            <a:r>
              <a:rPr lang="es-ES" sz="5400" b="1" dirty="0"/>
              <a:t/>
            </a:r>
            <a:br>
              <a:rPr lang="es-ES" sz="5400" b="1" dirty="0"/>
            </a:br>
            <a:endParaRPr lang="en-GB" sz="5400" b="1" dirty="0"/>
          </a:p>
        </p:txBody>
      </p:sp>
      <p:grpSp>
        <p:nvGrpSpPr>
          <p:cNvPr id="6" name="5 Grupo"/>
          <p:cNvGrpSpPr/>
          <p:nvPr/>
        </p:nvGrpSpPr>
        <p:grpSpPr>
          <a:xfrm>
            <a:off x="2636912" y="3881939"/>
            <a:ext cx="1743903" cy="432048"/>
            <a:chOff x="2564904" y="3950350"/>
            <a:chExt cx="1743903" cy="432048"/>
          </a:xfrm>
        </p:grpSpPr>
        <p:pic>
          <p:nvPicPr>
            <p:cNvPr id="1026" name="Picture 2" descr="C:\Users\usuario1\AppData\Local\Temp\planet-earth-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04" y="3950350"/>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3012663" y="3964859"/>
              <a:ext cx="12961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En España</a:t>
              </a:r>
              <a:endParaRPr kumimoji="0" lang="en-GB" sz="20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grpSp>
      <p:grpSp>
        <p:nvGrpSpPr>
          <p:cNvPr id="9" name="8 Grupo"/>
          <p:cNvGrpSpPr/>
          <p:nvPr/>
        </p:nvGrpSpPr>
        <p:grpSpPr>
          <a:xfrm>
            <a:off x="785248" y="3855184"/>
            <a:ext cx="1881832" cy="448051"/>
            <a:chOff x="683072" y="3917565"/>
            <a:chExt cx="2025848" cy="455652"/>
          </a:xfrm>
        </p:grpSpPr>
        <p:sp>
          <p:nvSpPr>
            <p:cNvPr id="5" name="4 CuadroTexto"/>
            <p:cNvSpPr txBox="1"/>
            <p:nvPr/>
          </p:nvSpPr>
          <p:spPr>
            <a:xfrm>
              <a:off x="1124744" y="3966319"/>
              <a:ext cx="1584176" cy="406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Nació en 1981</a:t>
              </a:r>
              <a:endParaRPr kumimoji="0" lang="en-GB" sz="20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pic>
          <p:nvPicPr>
            <p:cNvPr id="1027" name="Picture 3" descr="C:\Users\usuario1\AppData\Local\Temp\bab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072" y="3917565"/>
              <a:ext cx="441672" cy="4416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7 Grupo"/>
          <p:cNvGrpSpPr/>
          <p:nvPr/>
        </p:nvGrpSpPr>
        <p:grpSpPr>
          <a:xfrm>
            <a:off x="4365104" y="3897790"/>
            <a:ext cx="2155484" cy="432920"/>
            <a:chOff x="4437112" y="3953781"/>
            <a:chExt cx="2155484" cy="432920"/>
          </a:xfrm>
        </p:grpSpPr>
        <p:pic>
          <p:nvPicPr>
            <p:cNvPr id="1028" name="Picture 4" descr="C:\Users\usuario1\AppData\Local\Temp\laborator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7112" y="3953781"/>
              <a:ext cx="405160" cy="405160"/>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4797151" y="3986591"/>
              <a:ext cx="17954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Es química</a:t>
              </a:r>
              <a:endParaRPr kumimoji="0" lang="en-GB" sz="20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grpSp>
      <p:sp>
        <p:nvSpPr>
          <p:cNvPr id="15" name="14 Elipse"/>
          <p:cNvSpPr/>
          <p:nvPr/>
        </p:nvSpPr>
        <p:spPr>
          <a:xfrm>
            <a:off x="620688" y="472513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1</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6" name="15 Elipse"/>
          <p:cNvSpPr/>
          <p:nvPr/>
        </p:nvSpPr>
        <p:spPr>
          <a:xfrm>
            <a:off x="619419" y="5337207"/>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2</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7" name="16 Elipse"/>
          <p:cNvSpPr/>
          <p:nvPr/>
        </p:nvSpPr>
        <p:spPr>
          <a:xfrm>
            <a:off x="620688" y="6086759"/>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3</a:t>
            </a:r>
          </a:p>
        </p:txBody>
      </p:sp>
      <p:sp>
        <p:nvSpPr>
          <p:cNvPr id="18" name="17 Elipse"/>
          <p:cNvSpPr/>
          <p:nvPr/>
        </p:nvSpPr>
        <p:spPr>
          <a:xfrm>
            <a:off x="619419" y="6785802"/>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4</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9" name="18 Elipse"/>
          <p:cNvSpPr/>
          <p:nvPr/>
        </p:nvSpPr>
        <p:spPr>
          <a:xfrm>
            <a:off x="620688" y="7412124"/>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5</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20" name="19 Elipse"/>
          <p:cNvSpPr/>
          <p:nvPr/>
        </p:nvSpPr>
        <p:spPr>
          <a:xfrm>
            <a:off x="620688" y="8172400"/>
            <a:ext cx="555520" cy="504056"/>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rPr>
              <a:t>6</a:t>
            </a:r>
            <a:endParaRPr kumimoji="0" lang="es-E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gency FB" panose="020B0503020202020204" pitchFamily="34" charset="0"/>
              <a:ea typeface="+mn-ea"/>
              <a:cs typeface="+mn-cs"/>
            </a:endParaRPr>
          </a:p>
        </p:txBody>
      </p:sp>
      <p:sp>
        <p:nvSpPr>
          <p:cNvPr id="14" name="13 Rectángulo"/>
          <p:cNvSpPr/>
          <p:nvPr/>
        </p:nvSpPr>
        <p:spPr>
          <a:xfrm>
            <a:off x="1340768" y="4716016"/>
            <a:ext cx="5040560" cy="522302"/>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smtClean="0">
                <a:solidFill>
                  <a:prstClr val="black"/>
                </a:solidFill>
                <a:latin typeface="Agency FB" panose="020B0503020202020204" pitchFamily="34" charset="0"/>
              </a:rPr>
              <a:t>En 2010 se doctoró en química por la Universidad de Cádiz consiguiendo el premio extraordinario de doctorado.</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5" name="24 Rectángulo"/>
          <p:cNvSpPr/>
          <p:nvPr/>
        </p:nvSpPr>
        <p:spPr>
          <a:xfrm>
            <a:off x="1328635" y="5310326"/>
            <a:ext cx="5043639" cy="55781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Ha realizado estancias de investigación y docencia en diferentes universidades europeas como Liverpool, Mánchester,</a:t>
            </a:r>
            <a:r>
              <a:rPr kumimoji="0" lang="es-ES" sz="1600" b="1" i="0" u="none" strike="noStrike" kern="1200" cap="none" spc="0" normalizeH="0" noProof="0" dirty="0" smtClean="0">
                <a:ln>
                  <a:noFill/>
                </a:ln>
                <a:solidFill>
                  <a:prstClr val="black"/>
                </a:solidFill>
                <a:effectLst/>
                <a:uLnTx/>
                <a:uFillTx/>
                <a:latin typeface="Agency FB" panose="020B0503020202020204" pitchFamily="34" charset="0"/>
                <a:ea typeface="+mn-ea"/>
                <a:cs typeface="+mn-cs"/>
              </a:rPr>
              <a:t> Como y Génova.</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6" name="25 Rectángulo"/>
          <p:cNvSpPr/>
          <p:nvPr/>
        </p:nvSpPr>
        <p:spPr>
          <a:xfrm>
            <a:off x="1340768" y="5945334"/>
            <a:ext cx="5043639" cy="786906"/>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Cuenta con 50 publicaciones científicas centradas </a:t>
            </a:r>
            <a:r>
              <a:rPr kumimoji="0" lang="es-ES" sz="1600" b="1" i="0" u="none" strike="noStrike" kern="1200" cap="none" spc="0" normalizeH="0" noProof="0" dirty="0" smtClean="0">
                <a:ln>
                  <a:noFill/>
                </a:ln>
                <a:solidFill>
                  <a:prstClr val="black"/>
                </a:solidFill>
                <a:effectLst/>
                <a:uLnTx/>
                <a:uFillTx/>
                <a:latin typeface="Agency FB" panose="020B0503020202020204" pitchFamily="34" charset="0"/>
                <a:ea typeface="+mn-ea"/>
                <a:cs typeface="+mn-cs"/>
              </a:rPr>
              <a:t>en el desarrollo de metodologías analíticas y su aplicación en agroalimentación y medioambiente.</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7" name="26 Rectángulo"/>
          <p:cNvSpPr/>
          <p:nvPr/>
        </p:nvSpPr>
        <p:spPr>
          <a:xfrm>
            <a:off x="1340768" y="6799066"/>
            <a:ext cx="5043639" cy="50923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smtClean="0">
                <a:solidFill>
                  <a:prstClr val="black"/>
                </a:solidFill>
                <a:latin typeface="Agency FB" panose="020B0503020202020204" pitchFamily="34" charset="0"/>
              </a:rPr>
              <a:t>Obtuvo el Reconocimiento a la Excelencia Investigadora de la Universidad de Cádiz en 2022.</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8" name="27 Rectángulo"/>
          <p:cNvSpPr/>
          <p:nvPr/>
        </p:nvSpPr>
        <p:spPr>
          <a:xfrm>
            <a:off x="1340768" y="7380312"/>
            <a:ext cx="5031506" cy="567680"/>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Apasionada por la docencia desde que tiene uso de razón, cuando era</a:t>
            </a:r>
            <a:r>
              <a:rPr kumimoji="0" lang="es-ES" sz="1600" b="1" i="0" u="none" strike="noStrike" kern="1200" cap="none" spc="0" normalizeH="0" noProof="0" dirty="0" smtClean="0">
                <a:ln>
                  <a:noFill/>
                </a:ln>
                <a:solidFill>
                  <a:prstClr val="black"/>
                </a:solidFill>
                <a:effectLst/>
                <a:uLnTx/>
                <a:uFillTx/>
                <a:latin typeface="Agency FB" panose="020B0503020202020204" pitchFamily="34" charset="0"/>
                <a:ea typeface="+mn-ea"/>
                <a:cs typeface="+mn-cs"/>
              </a:rPr>
              <a:t> niña </a:t>
            </a:r>
            <a:r>
              <a:rPr kumimoji="0" lang="es-ES" sz="16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colocaba</a:t>
            </a:r>
            <a:r>
              <a:rPr kumimoji="0" lang="es-ES" sz="1600" b="1" i="0" u="none" strike="noStrike" kern="1200" cap="none" spc="0" normalizeH="0" noProof="0" dirty="0" smtClean="0">
                <a:ln>
                  <a:noFill/>
                </a:ln>
                <a:solidFill>
                  <a:prstClr val="black"/>
                </a:solidFill>
                <a:effectLst/>
                <a:uLnTx/>
                <a:uFillTx/>
                <a:latin typeface="Agency FB" panose="020B0503020202020204" pitchFamily="34" charset="0"/>
                <a:ea typeface="+mn-ea"/>
                <a:cs typeface="+mn-cs"/>
              </a:rPr>
              <a:t> a todas sus muñecas y les daba clases</a:t>
            </a:r>
            <a:r>
              <a:rPr kumimoji="0" lang="es-ES" sz="1600" b="1" i="0" u="none" strike="noStrike" kern="1200" cap="none" spc="0" normalizeH="0" baseline="0" noProof="0" dirty="0" smtClean="0">
                <a:ln>
                  <a:noFill/>
                </a:ln>
                <a:solidFill>
                  <a:prstClr val="black"/>
                </a:solidFill>
                <a:effectLst/>
                <a:uLnTx/>
                <a:uFillTx/>
                <a:latin typeface="Agency FB" panose="020B0503020202020204" pitchFamily="34" charset="0"/>
                <a:ea typeface="+mn-ea"/>
                <a:cs typeface="+mn-cs"/>
              </a:rPr>
              <a:t>.</a:t>
            </a:r>
            <a:endParaRPr kumimoji="0" lang="en-GB" sz="1600" b="1" i="0" u="none" strike="noStrike" kern="1200" cap="none" spc="0" normalizeH="0" baseline="0" noProof="0" dirty="0">
              <a:ln>
                <a:noFill/>
              </a:ln>
              <a:solidFill>
                <a:prstClr val="black"/>
              </a:solidFill>
              <a:effectLst/>
              <a:uLnTx/>
              <a:uFillTx/>
              <a:latin typeface="Agency FB" panose="020B0503020202020204" pitchFamily="34" charset="0"/>
              <a:ea typeface="+mn-ea"/>
              <a:cs typeface="+mn-cs"/>
            </a:endParaRPr>
          </a:p>
        </p:txBody>
      </p:sp>
      <p:sp>
        <p:nvSpPr>
          <p:cNvPr id="29" name="28 Rectángulo"/>
          <p:cNvSpPr/>
          <p:nvPr/>
        </p:nvSpPr>
        <p:spPr>
          <a:xfrm>
            <a:off x="1340768" y="8028384"/>
            <a:ext cx="5043639" cy="792088"/>
          </a:xfrm>
          <a:prstGeom prst="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s-ES" sz="1600" b="1" dirty="0">
                <a:solidFill>
                  <a:prstClr val="black"/>
                </a:solidFill>
                <a:latin typeface="Agency FB" panose="020B0503020202020204" pitchFamily="34" charset="0"/>
              </a:rPr>
              <a:t>Actualmente es profesora titular de universidad del Departamento de Química Analítica de la Universidad de Cádiz</a:t>
            </a:r>
            <a:r>
              <a:rPr lang="es-ES" sz="1600" b="1" dirty="0" smtClean="0">
                <a:solidFill>
                  <a:prstClr val="black"/>
                </a:solidFill>
                <a:latin typeface="Agency FB" panose="020B0503020202020204" pitchFamily="34" charset="0"/>
              </a:rPr>
              <a:t>. Se siente afortunada por poder transmitir sus conocimientos y formar a futuros químicos.</a:t>
            </a:r>
            <a:endParaRPr lang="en-GB" sz="1600" b="1" dirty="0">
              <a:solidFill>
                <a:prstClr val="black"/>
              </a:solidFill>
              <a:latin typeface="Agency FB" panose="020B0503020202020204" pitchFamily="34" charset="0"/>
            </a:endParaRPr>
          </a:p>
        </p:txBody>
      </p:sp>
      <p:sp>
        <p:nvSpPr>
          <p:cNvPr id="30" name="1 Título"/>
          <p:cNvSpPr txBox="1">
            <a:spLocks/>
          </p:cNvSpPr>
          <p:nvPr/>
        </p:nvSpPr>
        <p:spPr>
          <a:xfrm>
            <a:off x="548680" y="3707904"/>
            <a:ext cx="5823594" cy="720080"/>
          </a:xfrm>
          <a:prstGeom prst="rect">
            <a:avLst/>
          </a:prstGeom>
          <a:ln w="57150">
            <a:solidFill>
              <a:schemeClr val="bg1">
                <a:lumMod val="50000"/>
              </a:schemeClr>
            </a:solidFill>
            <a:prstDash val="sysDot"/>
          </a:ln>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5400" b="1" i="0" u="none" strike="noStrike" kern="1200" cap="none" spc="0" normalizeH="0" baseline="0" noProof="0" dirty="0" smtClean="0">
                <a:ln>
                  <a:noFill/>
                </a:ln>
                <a:solidFill>
                  <a:prstClr val="black"/>
                </a:solidFill>
                <a:effectLst/>
                <a:uLnTx/>
                <a:uFillTx/>
                <a:latin typeface="Calibri"/>
                <a:ea typeface="+mj-ea"/>
                <a:cs typeface="+mj-cs"/>
              </a:rPr>
              <a:t/>
            </a:r>
            <a:br>
              <a:rPr kumimoji="0" lang="es-ES" sz="5400" b="1" i="0" u="none" strike="noStrike" kern="1200" cap="none" spc="0" normalizeH="0" baseline="0" noProof="0" dirty="0" smtClean="0">
                <a:ln>
                  <a:noFill/>
                </a:ln>
                <a:solidFill>
                  <a:prstClr val="black"/>
                </a:solidFill>
                <a:effectLst/>
                <a:uLnTx/>
                <a:uFillTx/>
                <a:latin typeface="Calibri"/>
                <a:ea typeface="+mj-ea"/>
                <a:cs typeface="+mj-cs"/>
              </a:rPr>
            </a:br>
            <a:r>
              <a:rPr kumimoji="0" lang="es-ES" sz="5400" b="1" i="0" u="none" strike="noStrike" kern="1200" cap="none" spc="0" normalizeH="0" baseline="0" noProof="0" dirty="0" smtClean="0">
                <a:ln>
                  <a:noFill/>
                </a:ln>
                <a:solidFill>
                  <a:prstClr val="black"/>
                </a:solidFill>
                <a:effectLst/>
                <a:uLnTx/>
                <a:uFillTx/>
                <a:latin typeface="Calibri"/>
                <a:ea typeface="+mj-ea"/>
                <a:cs typeface="+mj-cs"/>
              </a:rPr>
              <a:t/>
            </a:r>
            <a:br>
              <a:rPr kumimoji="0" lang="es-ES" sz="5400" b="1" i="0" u="none" strike="noStrike" kern="1200" cap="none" spc="0" normalizeH="0" baseline="0" noProof="0" dirty="0" smtClean="0">
                <a:ln>
                  <a:noFill/>
                </a:ln>
                <a:solidFill>
                  <a:prstClr val="black"/>
                </a:solidFill>
                <a:effectLst/>
                <a:uLnTx/>
                <a:uFillTx/>
                <a:latin typeface="Calibri"/>
                <a:ea typeface="+mj-ea"/>
                <a:cs typeface="+mj-cs"/>
              </a:rPr>
            </a:br>
            <a:endParaRPr kumimoji="0" lang="en-GB" sz="5400" b="1" i="0" u="none" strike="noStrike" kern="1200" cap="none" spc="0" normalizeH="0" baseline="0" noProof="0" dirty="0">
              <a:ln>
                <a:noFill/>
              </a:ln>
              <a:solidFill>
                <a:prstClr val="black"/>
              </a:solidFill>
              <a:effectLst/>
              <a:uLnTx/>
              <a:uFillTx/>
              <a:latin typeface="Calibri"/>
              <a:ea typeface="+mj-ea"/>
              <a:cs typeface="+mj-cs"/>
            </a:endParaRPr>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87178" y="467544"/>
            <a:ext cx="2168733" cy="295946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802554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20000">
        <p15:prstTrans prst="fracture"/>
      </p:transition>
    </mc:Choice>
    <mc:Fallback>
      <p:transition spd="slow" advClick="0"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ppt_x"/>
                                          </p:val>
                                        </p:tav>
                                        <p:tav tm="100000">
                                          <p:val>
                                            <p:strVal val="#ppt_x"/>
                                          </p:val>
                                        </p:tav>
                                      </p:tavLst>
                                    </p:anim>
                                    <p:anim calcmode="lin" valueType="num">
                                      <p:cBhvr additive="base">
                                        <p:cTn id="8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15" grpId="0" animBg="1"/>
      <p:bldP spid="16" grpId="0" animBg="1"/>
      <p:bldP spid="17" grpId="0" animBg="1"/>
      <p:bldP spid="18" grpId="0" animBg="1"/>
      <p:bldP spid="19" grpId="0" animBg="1"/>
      <p:bldP spid="20" grpId="0" animBg="1"/>
      <p:bldP spid="14" grpId="0" animBg="1"/>
      <p:bldP spid="25" grpId="0" animBg="1"/>
      <p:bldP spid="26" grpId="0" animBg="1"/>
      <p:bldP spid="27" grpId="0" animBg="1"/>
      <p:bldP spid="28" grpId="0" animBg="1"/>
      <p:bldP spid="29" grpId="0" animBg="1"/>
      <p:bldP spid="30"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2155</TotalTime>
  <Words>3635</Words>
  <Application>Microsoft Office PowerPoint</Application>
  <PresentationFormat>Presentación en pantalla (4:3)</PresentationFormat>
  <Paragraphs>394</Paragraphs>
  <Slides>24</Slides>
  <Notes>13</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9" baseType="lpstr">
      <vt:lpstr>Agency FB</vt:lpstr>
      <vt:lpstr>Arial</vt:lpstr>
      <vt:lpstr>Calibri</vt:lpstr>
      <vt:lpstr>Tema de Office</vt:lpstr>
      <vt:lpstr>Bitmap Image</vt:lpstr>
      <vt:lpstr>  El trabajo en Ciencia, NO es solo cosa de hombres. </vt:lpstr>
      <vt:lpstr>Rosa  Durán </vt:lpstr>
      <vt:lpstr> Rosa  María  Mateos  </vt:lpstr>
      <vt:lpstr>Técnicos de Apoyo a la Docencia e Investigación Maite Mazorra,  M Jesús Ruiz,  Elvira Ruiz, Juan del Valle, Ana Romero,    M Paz Hueso, Susana Fernández, J.Luis Reino, Rocío González, Rosario Sánchez </vt:lpstr>
      <vt:lpstr>Inma  Espejo   </vt:lpstr>
      <vt:lpstr> Susana  Fernández García   </vt:lpstr>
      <vt:lpstr>María Jesús Pacheco Orellana</vt:lpstr>
      <vt:lpstr>María Jesús Fdez-Trujillo Rey  </vt:lpstr>
      <vt:lpstr>Estrella  Espada  </vt:lpstr>
      <vt:lpstr>Cristina  Lasanta  </vt:lpstr>
      <vt:lpstr>Elena  Fernández  </vt:lpstr>
      <vt:lpstr>Clara  Pereyra  </vt:lpstr>
      <vt:lpstr>Esther  Castillo  </vt:lpstr>
      <vt:lpstr>Concha  Fernández  </vt:lpstr>
      <vt:lpstr>    Susana  Trasobares  </vt:lpstr>
      <vt:lpstr>Almudena Aguinaco  </vt:lpstr>
      <vt:lpstr>Milagrosa Ramírez  </vt:lpstr>
      <vt:lpstr>Ana M.  Roldán  </vt:lpstr>
      <vt:lpstr>Ana B. Hungría  </vt:lpstr>
      <vt:lpstr>Mª Carmen Duran Ruiz  </vt:lpstr>
      <vt:lpstr> Laura  Cubillana  Aguilera  </vt:lpstr>
      <vt:lpstr> Cristina Pinedo  </vt:lpstr>
      <vt:lpstr> Alexandra  García  Durán  </vt:lpstr>
      <vt:lpstr>Cuando una mujer que se dedica a la ciencia o a la investigación y no recibe el mismo reconocimiento que un hombre se denomina “EL EFECTO MATILDA”.  Aún hoy menos del 30 % de los investigadores son mujeres según la UNESCO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Jeanne  Baret</dc:title>
  <dc:creator>josepcoca</dc:creator>
  <cp:lastModifiedBy>rosario sanchez</cp:lastModifiedBy>
  <cp:revision>211</cp:revision>
  <cp:lastPrinted>2023-01-25T09:25:12Z</cp:lastPrinted>
  <dcterms:created xsi:type="dcterms:W3CDTF">2019-01-18T15:56:50Z</dcterms:created>
  <dcterms:modified xsi:type="dcterms:W3CDTF">2023-02-08T13:15:53Z</dcterms:modified>
</cp:coreProperties>
</file>